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Avenir Next LT Pro Light"/>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Avenir Next LT Pro Light"/>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Avenir Next LT Pro Light"/>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Avenir Next LT Pro Light"/>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Avenir Next LT Pro Light"/>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Avenir Next LT Pro Light"/>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Avenir Next LT Pro Light"/>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Avenir Next LT Pro Light"/>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Avenir Next LT Pro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EDCCF"/>
          </a:solidFill>
        </a:fill>
      </a:tcStyle>
    </a:wholeTbl>
    <a:band2H>
      <a:tcTxStyle b="def" i="def"/>
      <a:tcStyle>
        <a:tcBdr/>
        <a:fill>
          <a:solidFill>
            <a:srgbClr val="F7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E2D2"/>
          </a:solidFill>
        </a:fill>
      </a:tcStyle>
    </a:wholeTbl>
    <a:band2H>
      <a:tcTxStyle b="def" i="def"/>
      <a:tcStyle>
        <a:tcBdr/>
        <a:fill>
          <a:solidFill>
            <a:srgbClr val="EEF1EA"/>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E4DA"/>
          </a:solidFill>
        </a:fill>
      </a:tcStyle>
    </a:wholeTbl>
    <a:band2H>
      <a:tcTxStyle b="def" i="def"/>
      <a:tcStyle>
        <a:tcBdr/>
        <a:fill>
          <a:solidFill>
            <a:srgbClr val="E9F2ED"/>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s>

</file>

<file path=ppt/media/image1.jpeg>
</file>

<file path=ppt/media/image1.png>
</file>

<file path=ppt/media/image10.png>
</file>

<file path=ppt/media/image11.png>
</file>

<file path=ppt/media/image12.png>
</file>

<file path=ppt/media/image2.jpeg>
</file>

<file path=ppt/media/image2.png>
</file>

<file path=ppt/media/image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92" name="Shape 92"/>
          <p:cNvSpPr/>
          <p:nvPr>
            <p:ph type="sldImg"/>
          </p:nvPr>
        </p:nvSpPr>
        <p:spPr>
          <a:xfrm>
            <a:off x="1143000" y="685800"/>
            <a:ext cx="4572000" cy="3429000"/>
          </a:xfrm>
          <a:prstGeom prst="rect">
            <a:avLst/>
          </a:prstGeom>
        </p:spPr>
        <p:txBody>
          <a:bodyPr/>
          <a:lstStyle/>
          <a:p>
            <a:pPr/>
          </a:p>
        </p:txBody>
      </p:sp>
      <p:sp>
        <p:nvSpPr>
          <p:cNvPr id="93" name="Shape 9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Avenir Next LT Pro Light"/>
      </a:defRPr>
    </a:lvl1pPr>
    <a:lvl2pPr indent="228600" latinLnBrk="0">
      <a:defRPr sz="1200">
        <a:latin typeface="+mj-lt"/>
        <a:ea typeface="+mj-ea"/>
        <a:cs typeface="+mj-cs"/>
        <a:sym typeface="Avenir Next LT Pro Light"/>
      </a:defRPr>
    </a:lvl2pPr>
    <a:lvl3pPr indent="457200" latinLnBrk="0">
      <a:defRPr sz="1200">
        <a:latin typeface="+mj-lt"/>
        <a:ea typeface="+mj-ea"/>
        <a:cs typeface="+mj-cs"/>
        <a:sym typeface="Avenir Next LT Pro Light"/>
      </a:defRPr>
    </a:lvl3pPr>
    <a:lvl4pPr indent="685800" latinLnBrk="0">
      <a:defRPr sz="1200">
        <a:latin typeface="+mj-lt"/>
        <a:ea typeface="+mj-ea"/>
        <a:cs typeface="+mj-cs"/>
        <a:sym typeface="Avenir Next LT Pro Light"/>
      </a:defRPr>
    </a:lvl4pPr>
    <a:lvl5pPr indent="914400" latinLnBrk="0">
      <a:defRPr sz="1200">
        <a:latin typeface="+mj-lt"/>
        <a:ea typeface="+mj-ea"/>
        <a:cs typeface="+mj-cs"/>
        <a:sym typeface="Avenir Next LT Pro Light"/>
      </a:defRPr>
    </a:lvl5pPr>
    <a:lvl6pPr indent="1143000" latinLnBrk="0">
      <a:defRPr sz="1200">
        <a:latin typeface="+mj-lt"/>
        <a:ea typeface="+mj-ea"/>
        <a:cs typeface="+mj-cs"/>
        <a:sym typeface="Avenir Next LT Pro Light"/>
      </a:defRPr>
    </a:lvl6pPr>
    <a:lvl7pPr indent="1371600" latinLnBrk="0">
      <a:defRPr sz="1200">
        <a:latin typeface="+mj-lt"/>
        <a:ea typeface="+mj-ea"/>
        <a:cs typeface="+mj-cs"/>
        <a:sym typeface="Avenir Next LT Pro Light"/>
      </a:defRPr>
    </a:lvl7pPr>
    <a:lvl8pPr indent="1600200" latinLnBrk="0">
      <a:defRPr sz="1200">
        <a:latin typeface="+mj-lt"/>
        <a:ea typeface="+mj-ea"/>
        <a:cs typeface="+mj-cs"/>
        <a:sym typeface="Avenir Next LT Pro Light"/>
      </a:defRPr>
    </a:lvl8pPr>
    <a:lvl9pPr indent="1828800" latinLnBrk="0">
      <a:defRPr sz="1200">
        <a:latin typeface="+mj-lt"/>
        <a:ea typeface="+mj-ea"/>
        <a:cs typeface="+mj-cs"/>
        <a:sym typeface="Avenir Next LT Pro Light"/>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spTree>
      <p:nvGrpSpPr>
        <p:cNvPr id="1" name=""/>
        <p:cNvGrpSpPr/>
        <p:nvPr/>
      </p:nvGrpSpPr>
      <p:grpSpPr>
        <a:xfrm>
          <a:off x="0" y="0"/>
          <a:ext cx="0" cy="0"/>
          <a:chOff x="0" y="0"/>
          <a:chExt cx="0" cy="0"/>
        </a:xfrm>
      </p:grpSpPr>
      <p:sp>
        <p:nvSpPr>
          <p:cNvPr id="12" name="Title Text"/>
          <p:cNvSpPr txBox="1"/>
          <p:nvPr>
            <p:ph type="title"/>
          </p:nvPr>
        </p:nvSpPr>
        <p:spPr>
          <a:xfrm>
            <a:off x="1084727" y="1597960"/>
            <a:ext cx="9144001" cy="3162301"/>
          </a:xfrm>
          <a:prstGeom prst="rect">
            <a:avLst/>
          </a:prstGeom>
        </p:spPr>
        <p:txBody>
          <a:bodyPr/>
          <a:lstStyle/>
          <a:p>
            <a:pPr/>
            <a:r>
              <a:t>Title Text</a:t>
            </a:r>
          </a:p>
        </p:txBody>
      </p:sp>
      <p:sp>
        <p:nvSpPr>
          <p:cNvPr id="13" name="Body Level One…"/>
          <p:cNvSpPr txBox="1"/>
          <p:nvPr>
            <p:ph type="body" sz="quarter" idx="1"/>
          </p:nvPr>
        </p:nvSpPr>
        <p:spPr>
          <a:xfrm>
            <a:off x="1084727" y="4902487"/>
            <a:ext cx="9144001" cy="985077"/>
          </a:xfrm>
          <a:prstGeom prst="rect">
            <a:avLst/>
          </a:prstGeom>
        </p:spPr>
        <p:txBody>
          <a:bodyPr/>
          <a:lstStyle>
            <a:lvl1pPr marL="0" indent="0">
              <a:buSzTx/>
              <a:buFontTx/>
              <a:buNone/>
            </a:lvl1pPr>
            <a:lvl2pPr indent="457200">
              <a:buFontTx/>
            </a:lvl2pPr>
            <a:lvl3pPr marL="0" indent="914400">
              <a:buSzTx/>
              <a:buFontTx/>
              <a:buNone/>
            </a:lvl3pPr>
            <a:lvl4pPr indent="1371600">
              <a:buFontTx/>
            </a:lvl4pPr>
            <a:lvl5pPr marL="0" indent="1828800">
              <a:buSzTx/>
              <a:buFontTx/>
              <a:buNone/>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xfrm>
            <a:off x="1077361" y="2427315"/>
            <a:ext cx="9950104" cy="3513515"/>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30" name="Title Text"/>
          <p:cNvSpPr txBox="1"/>
          <p:nvPr>
            <p:ph type="title"/>
          </p:nvPr>
        </p:nvSpPr>
        <p:spPr>
          <a:xfrm>
            <a:off x="1084726" y="1709738"/>
            <a:ext cx="9144000" cy="3050523"/>
          </a:xfrm>
          <a:prstGeom prst="rect">
            <a:avLst/>
          </a:prstGeom>
        </p:spPr>
        <p:txBody>
          <a:bodyPr/>
          <a:lstStyle>
            <a:lvl1pPr>
              <a:defRPr sz="4400"/>
            </a:lvl1pPr>
          </a:lstStyle>
          <a:p>
            <a:pPr/>
            <a:r>
              <a:t>Title Text</a:t>
            </a:r>
          </a:p>
        </p:txBody>
      </p:sp>
      <p:sp>
        <p:nvSpPr>
          <p:cNvPr id="31" name="Body Level One…"/>
          <p:cNvSpPr txBox="1"/>
          <p:nvPr>
            <p:ph type="body" sz="quarter" idx="1"/>
          </p:nvPr>
        </p:nvSpPr>
        <p:spPr>
          <a:xfrm>
            <a:off x="1084726" y="4902487"/>
            <a:ext cx="9144000" cy="985077"/>
          </a:xfrm>
          <a:prstGeom prst="rect">
            <a:avLst/>
          </a:prstGeom>
        </p:spPr>
        <p:txBody>
          <a:bodyPr/>
          <a:lstStyle>
            <a:lvl1pPr marL="0" indent="0">
              <a:buSzTx/>
              <a:buFontTx/>
              <a:buNone/>
              <a:defRPr sz="2400">
                <a:solidFill>
                  <a:srgbClr val="888888"/>
                </a:solidFill>
              </a:defRPr>
            </a:lvl1pPr>
            <a:lvl2pPr indent="457200">
              <a:buFontTx/>
              <a:defRPr sz="2400">
                <a:solidFill>
                  <a:srgbClr val="888888"/>
                </a:solidFill>
              </a:defRPr>
            </a:lvl2pPr>
            <a:lvl3pPr marL="0" indent="914400">
              <a:buSzTx/>
              <a:buFontTx/>
              <a:buNone/>
              <a:defRPr sz="2400">
                <a:solidFill>
                  <a:srgbClr val="888888"/>
                </a:solidFill>
              </a:defRPr>
            </a:lvl3pPr>
            <a:lvl4pPr indent="1371600">
              <a:buFontTx/>
              <a:defRPr sz="2400">
                <a:solidFill>
                  <a:srgbClr val="888888"/>
                </a:solidFill>
              </a:defRPr>
            </a:lvl4pPr>
            <a:lvl5pPr marL="0" indent="1828800">
              <a:buSzTx/>
              <a:buFontTx/>
              <a:buNone/>
              <a:defRPr sz="24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39" name="Title Text"/>
          <p:cNvSpPr txBox="1"/>
          <p:nvPr>
            <p:ph type="title"/>
          </p:nvPr>
        </p:nvSpPr>
        <p:spPr>
          <a:prstGeom prst="rect">
            <a:avLst/>
          </a:prstGeom>
        </p:spPr>
        <p:txBody>
          <a:bodyPr/>
          <a:lstStyle/>
          <a:p>
            <a:pPr/>
            <a:r>
              <a:t>Title Text</a:t>
            </a:r>
          </a:p>
        </p:txBody>
      </p:sp>
      <p:sp>
        <p:nvSpPr>
          <p:cNvPr id="40" name="Body Level One…"/>
          <p:cNvSpPr txBox="1"/>
          <p:nvPr>
            <p:ph type="body" sz="half" idx="1"/>
          </p:nvPr>
        </p:nvSpPr>
        <p:spPr>
          <a:xfrm>
            <a:off x="1077361" y="2227808"/>
            <a:ext cx="4942439" cy="3949155"/>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48" name="Title Text"/>
          <p:cNvSpPr txBox="1"/>
          <p:nvPr>
            <p:ph type="title"/>
          </p:nvPr>
        </p:nvSpPr>
        <p:spPr>
          <a:xfrm>
            <a:off x="1084726" y="365125"/>
            <a:ext cx="9942739" cy="1325563"/>
          </a:xfrm>
          <a:prstGeom prst="rect">
            <a:avLst/>
          </a:prstGeom>
        </p:spPr>
        <p:txBody>
          <a:bodyPr/>
          <a:lstStyle/>
          <a:p>
            <a:pPr/>
            <a:r>
              <a:t>Title Text</a:t>
            </a:r>
          </a:p>
        </p:txBody>
      </p:sp>
      <p:sp>
        <p:nvSpPr>
          <p:cNvPr id="49" name="Body Level One…"/>
          <p:cNvSpPr txBox="1"/>
          <p:nvPr>
            <p:ph type="body" sz="quarter" idx="1"/>
          </p:nvPr>
        </p:nvSpPr>
        <p:spPr>
          <a:xfrm>
            <a:off x="1084724" y="1681163"/>
            <a:ext cx="4912852" cy="823913"/>
          </a:xfrm>
          <a:prstGeom prst="rect">
            <a:avLst/>
          </a:prstGeom>
        </p:spPr>
        <p:txBody>
          <a:bodyPr anchor="b"/>
          <a:lstStyle>
            <a:lvl1pPr marL="0" indent="0">
              <a:buSzTx/>
              <a:buFontTx/>
              <a:buNone/>
              <a:defRPr b="1" sz="2400"/>
            </a:lvl1pPr>
            <a:lvl2pPr indent="457200">
              <a:buFontTx/>
              <a:defRPr b="1" sz="2400"/>
            </a:lvl2pPr>
            <a:lvl3pPr marL="0" indent="914400">
              <a:buSzTx/>
              <a:buFontTx/>
              <a:buNone/>
              <a:defRPr b="1" sz="2400"/>
            </a:lvl3pPr>
            <a:lvl4pPr indent="1371600">
              <a:buFontTx/>
              <a:defRPr b="1" sz="2400"/>
            </a:lvl4pPr>
            <a:lvl5pPr marL="0" indent="1828800">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0" name="Text Placeholder 4"/>
          <p:cNvSpPr/>
          <p:nvPr>
            <p:ph type="body" sz="quarter" idx="21"/>
          </p:nvPr>
        </p:nvSpPr>
        <p:spPr>
          <a:xfrm>
            <a:off x="6172200" y="1681163"/>
            <a:ext cx="4855265" cy="823913"/>
          </a:xfrm>
          <a:prstGeom prst="rect">
            <a:avLst/>
          </a:prstGeom>
        </p:spPr>
        <p:txBody>
          <a:bodyPr anchor="b"/>
          <a:lstStyle/>
          <a:p>
            <a:pPr marL="0" indent="0">
              <a:buSzTx/>
              <a:buFontTx/>
              <a:buNone/>
              <a:defRPr b="1" sz="2400"/>
            </a:pPr>
          </a:p>
        </p:txBody>
      </p:sp>
      <p:sp>
        <p:nvSpPr>
          <p:cNvPr id="5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8" name="Title Text"/>
          <p:cNvSpPr txBox="1"/>
          <p:nvPr>
            <p:ph type="title"/>
          </p:nvPr>
        </p:nvSpPr>
        <p:spPr>
          <a:prstGeom prst="rect">
            <a:avLst/>
          </a:prstGeom>
        </p:spPr>
        <p:txBody>
          <a:bodyPr/>
          <a:lstStyle/>
          <a:p>
            <a:pPr/>
            <a:r>
              <a:t>Title Text</a:t>
            </a:r>
          </a:p>
        </p:txBody>
      </p:sp>
      <p:sp>
        <p:nvSpPr>
          <p:cNvPr id="5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6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73" name="Title Text"/>
          <p:cNvSpPr txBox="1"/>
          <p:nvPr>
            <p:ph type="title"/>
          </p:nvPr>
        </p:nvSpPr>
        <p:spPr>
          <a:xfrm>
            <a:off x="1084727" y="457200"/>
            <a:ext cx="3687299" cy="1600200"/>
          </a:xfrm>
          <a:prstGeom prst="rect">
            <a:avLst/>
          </a:prstGeom>
        </p:spPr>
        <p:txBody>
          <a:bodyPr/>
          <a:lstStyle/>
          <a:p>
            <a:pPr/>
            <a:r>
              <a:t>Title Text</a:t>
            </a:r>
          </a:p>
        </p:txBody>
      </p:sp>
      <p:sp>
        <p:nvSpPr>
          <p:cNvPr id="74" name="Body Level One…"/>
          <p:cNvSpPr txBox="1"/>
          <p:nvPr>
            <p:ph type="body" sz="half" idx="1"/>
          </p:nvPr>
        </p:nvSpPr>
        <p:spPr>
          <a:xfrm>
            <a:off x="5183187" y="987425"/>
            <a:ext cx="5844278" cy="4873625"/>
          </a:xfrm>
          <a:prstGeom prst="rect">
            <a:avLst/>
          </a:prstGeom>
        </p:spPr>
        <p:txBody>
          <a:bodyPr/>
          <a:lstStyle>
            <a:lvl1pPr>
              <a:defRPr sz="2400"/>
            </a:lvl1pPr>
            <a:lvl2pPr>
              <a:defRPr sz="2400"/>
            </a:lvl2pPr>
            <a:lvl3pPr marL="624840" indent="-304800">
              <a:defRPr sz="2400"/>
            </a:lvl3pPr>
            <a:lvl4pPr>
              <a:defRPr sz="2400"/>
            </a:lvl4pPr>
            <a:lvl5pPr>
              <a:defRPr sz="2400"/>
            </a:lvl5pPr>
          </a:lstStyle>
          <a:p>
            <a:pPr/>
            <a:r>
              <a:t>Body Level One</a:t>
            </a:r>
          </a:p>
          <a:p>
            <a:pPr lvl="1"/>
            <a:r>
              <a:t>Body Level Two</a:t>
            </a:r>
          </a:p>
          <a:p>
            <a:pPr lvl="2"/>
            <a:r>
              <a:t>Body Level Three</a:t>
            </a:r>
          </a:p>
          <a:p>
            <a:pPr lvl="3"/>
            <a:r>
              <a:t>Body Level Four</a:t>
            </a:r>
          </a:p>
          <a:p>
            <a:pPr lvl="4"/>
            <a:r>
              <a:t>Body Level Five</a:t>
            </a:r>
          </a:p>
        </p:txBody>
      </p:sp>
      <p:sp>
        <p:nvSpPr>
          <p:cNvPr id="75" name="Text Placeholder 3"/>
          <p:cNvSpPr/>
          <p:nvPr>
            <p:ph type="body" sz="quarter" idx="21"/>
          </p:nvPr>
        </p:nvSpPr>
        <p:spPr>
          <a:xfrm>
            <a:off x="1084726" y="2253343"/>
            <a:ext cx="3687300" cy="3615645"/>
          </a:xfrm>
          <a:prstGeom prst="rect">
            <a:avLst/>
          </a:prstGeom>
        </p:spPr>
        <p:txBody>
          <a:bodyPr/>
          <a:lstStyle/>
          <a:p>
            <a:pPr marL="0" indent="0">
              <a:buSzTx/>
              <a:buFontTx/>
              <a:buNone/>
              <a:defRPr sz="1600"/>
            </a:pP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83" name="Title Text"/>
          <p:cNvSpPr txBox="1"/>
          <p:nvPr>
            <p:ph type="title"/>
          </p:nvPr>
        </p:nvSpPr>
        <p:spPr>
          <a:xfrm>
            <a:off x="1084727" y="720433"/>
            <a:ext cx="3687299" cy="1587338"/>
          </a:xfrm>
          <a:prstGeom prst="rect">
            <a:avLst/>
          </a:prstGeom>
        </p:spPr>
        <p:txBody>
          <a:bodyPr/>
          <a:lstStyle/>
          <a:p>
            <a:pPr/>
            <a:r>
              <a:t>Title Text</a:t>
            </a:r>
          </a:p>
        </p:txBody>
      </p:sp>
      <p:sp>
        <p:nvSpPr>
          <p:cNvPr id="84" name="Picture Placeholder 2"/>
          <p:cNvSpPr/>
          <p:nvPr>
            <p:ph type="pic" sz="half" idx="21"/>
          </p:nvPr>
        </p:nvSpPr>
        <p:spPr>
          <a:xfrm>
            <a:off x="5183187" y="987425"/>
            <a:ext cx="5827713" cy="4873625"/>
          </a:xfrm>
          <a:prstGeom prst="rect">
            <a:avLst/>
          </a:prstGeom>
        </p:spPr>
        <p:txBody>
          <a:bodyPr lIns="91439" rIns="91439">
            <a:noAutofit/>
          </a:bodyPr>
          <a:lstStyle/>
          <a:p>
            <a:pPr/>
          </a:p>
        </p:txBody>
      </p:sp>
      <p:sp>
        <p:nvSpPr>
          <p:cNvPr id="85" name="Body Level One…"/>
          <p:cNvSpPr txBox="1"/>
          <p:nvPr>
            <p:ph type="body" sz="quarter" idx="1"/>
          </p:nvPr>
        </p:nvSpPr>
        <p:spPr>
          <a:xfrm>
            <a:off x="1084727" y="2449285"/>
            <a:ext cx="3687299" cy="3419704"/>
          </a:xfrm>
          <a:prstGeom prst="rect">
            <a:avLst/>
          </a:prstGeom>
        </p:spPr>
        <p:txBody>
          <a:bodyPr/>
          <a:lstStyle>
            <a:lvl1pPr marL="0" indent="0">
              <a:buSzTx/>
              <a:buFontTx/>
              <a:buNone/>
              <a:defRPr sz="1600"/>
            </a:lvl1pPr>
            <a:lvl2pPr indent="457200">
              <a:buFontTx/>
              <a:defRPr sz="1600"/>
            </a:lvl2pPr>
            <a:lvl3pPr marL="0" indent="914400">
              <a:buSzTx/>
              <a:buFontTx/>
              <a:buNone/>
              <a:defRPr sz="1600"/>
            </a:lvl3pPr>
            <a:lvl4pPr indent="1371600">
              <a:buFontTx/>
              <a:defRPr sz="1600"/>
            </a:lvl4pPr>
            <a:lvl5pPr marL="0" indent="1828800">
              <a:buSzTx/>
              <a:buFontTx/>
              <a:buNone/>
              <a:defRPr sz="1600"/>
            </a:lvl5pPr>
          </a:lstStyle>
          <a:p>
            <a:pPr/>
            <a:r>
              <a:t>Body Level One</a:t>
            </a:r>
          </a:p>
          <a:p>
            <a:pPr lvl="1"/>
            <a:r>
              <a:t>Body Level Two</a:t>
            </a:r>
          </a:p>
          <a:p>
            <a:pPr lvl="2"/>
            <a:r>
              <a:t>Body Level Three</a:t>
            </a:r>
          </a:p>
          <a:p>
            <a:pPr lvl="3"/>
            <a:r>
              <a:t>Body Level Four</a:t>
            </a:r>
          </a:p>
          <a:p>
            <a:pPr lvl="4"/>
            <a:r>
              <a:t>Body Level Five</a:t>
            </a: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Freeform: Shape 6"/>
          <p:cNvSpPr/>
          <p:nvPr/>
        </p:nvSpPr>
        <p:spPr>
          <a:xfrm>
            <a:off x="8803792" y="3455896"/>
            <a:ext cx="3388209" cy="34063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9" y="0"/>
                </a:moveTo>
                <a:lnTo>
                  <a:pt x="21600" y="0"/>
                </a:lnTo>
                <a:lnTo>
                  <a:pt x="21600" y="21600"/>
                </a:lnTo>
                <a:lnTo>
                  <a:pt x="0" y="21600"/>
                </a:lnTo>
                <a:lnTo>
                  <a:pt x="504" y="21588"/>
                </a:lnTo>
                <a:cubicBezTo>
                  <a:pt x="11888" y="21026"/>
                  <a:pt x="21014" y="12130"/>
                  <a:pt x="21573" y="1042"/>
                </a:cubicBezTo>
                <a:close/>
              </a:path>
            </a:pathLst>
          </a:custGeom>
          <a:solidFill>
            <a:schemeClr val="accent5"/>
          </a:solidFill>
          <a:ln w="12700">
            <a:miter lim="400000"/>
          </a:ln>
        </p:spPr>
        <p:txBody>
          <a:bodyPr lIns="45719" rIns="45719" anchor="ctr"/>
          <a:lstStyle/>
          <a:p>
            <a:pPr algn="ctr">
              <a:defRPr>
                <a:solidFill>
                  <a:srgbClr val="FFFFFF"/>
                </a:solidFill>
              </a:defRPr>
            </a:pPr>
          </a:p>
        </p:txBody>
      </p:sp>
      <p:sp>
        <p:nvSpPr>
          <p:cNvPr id="3" name="Title Text"/>
          <p:cNvSpPr txBox="1"/>
          <p:nvPr>
            <p:ph type="title"/>
          </p:nvPr>
        </p:nvSpPr>
        <p:spPr>
          <a:xfrm>
            <a:off x="1077361" y="720433"/>
            <a:ext cx="9950104" cy="1507377"/>
          </a:xfrm>
          <a:prstGeom prst="rect">
            <a:avLst/>
          </a:prstGeom>
          <a:ln w="12700">
            <a:miter lim="400000"/>
          </a:ln>
          <a:extLst>
            <a:ext uri="{C572A759-6A51-4108-AA02-DFA0A04FC94B}">
              <ma14:wrappingTextBoxFlag xmlns:ma14="http://schemas.microsoft.com/office/mac/drawingml/2011/main" val="1"/>
            </a:ext>
          </a:extLst>
        </p:spPr>
        <p:txBody>
          <a:bodyPr lIns="45719" rIns="45719" anchor="b">
            <a:normAutofit fontScale="100000" lnSpcReduction="0"/>
          </a:bodyPr>
          <a:lstStyle/>
          <a:p>
            <a:pPr/>
            <a:r>
              <a:t>Title Text</a:t>
            </a:r>
          </a:p>
        </p:txBody>
      </p:sp>
      <p:sp>
        <p:nvSpPr>
          <p:cNvPr id="4" name="Body Level One…"/>
          <p:cNvSpPr txBox="1"/>
          <p:nvPr>
            <p:ph type="body" idx="1"/>
          </p:nvPr>
        </p:nvSpPr>
        <p:spPr>
          <a:xfrm>
            <a:off x="609600" y="1600200"/>
            <a:ext cx="109728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11720051" y="6423342"/>
            <a:ext cx="231278" cy="231141"/>
          </a:xfrm>
          <a:prstGeom prst="rect">
            <a:avLst/>
          </a:prstGeom>
          <a:ln w="12700">
            <a:miter lim="400000"/>
          </a:ln>
        </p:spPr>
        <p:txBody>
          <a:bodyPr wrap="none" lIns="45719" rIns="45719" anchor="ctr">
            <a:spAutoFit/>
          </a:bodyPr>
          <a:lstStyle>
            <a:lvl1pPr algn="r">
              <a:defRPr sz="900">
                <a:solidFill>
                  <a:srgbClr val="FFFFFF"/>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l" defTabSz="914400" rtl="0" latinLnBrk="0">
        <a:lnSpc>
          <a:spcPct val="110000"/>
        </a:lnSpc>
        <a:spcBef>
          <a:spcPts val="0"/>
        </a:spcBef>
        <a:spcAft>
          <a:spcPts val="0"/>
        </a:spcAft>
        <a:buClrTx/>
        <a:buSzTx/>
        <a:buFontTx/>
        <a:buNone/>
        <a:tabLst/>
        <a:defRPr b="1" baseline="0" cap="none" i="0" spc="0" strike="noStrike" sz="3200" u="none">
          <a:solidFill>
            <a:srgbClr val="000000"/>
          </a:solidFill>
          <a:uFillTx/>
          <a:latin typeface="Avenir Next LT Pro"/>
          <a:ea typeface="Avenir Next LT Pro"/>
          <a:cs typeface="Avenir Next LT Pro"/>
          <a:sym typeface="Avenir Next LT Pro"/>
        </a:defRPr>
      </a:lvl1pPr>
      <a:lvl2pPr marL="0" marR="0" indent="0" algn="l" defTabSz="914400" rtl="0" latinLnBrk="0">
        <a:lnSpc>
          <a:spcPct val="110000"/>
        </a:lnSpc>
        <a:spcBef>
          <a:spcPts val="0"/>
        </a:spcBef>
        <a:spcAft>
          <a:spcPts val="0"/>
        </a:spcAft>
        <a:buClrTx/>
        <a:buSzTx/>
        <a:buFontTx/>
        <a:buNone/>
        <a:tabLst/>
        <a:defRPr b="1" baseline="0" cap="none" i="0" spc="0" strike="noStrike" sz="3200" u="none">
          <a:solidFill>
            <a:srgbClr val="000000"/>
          </a:solidFill>
          <a:uFillTx/>
          <a:latin typeface="Avenir Next LT Pro"/>
          <a:ea typeface="Avenir Next LT Pro"/>
          <a:cs typeface="Avenir Next LT Pro"/>
          <a:sym typeface="Avenir Next LT Pro"/>
        </a:defRPr>
      </a:lvl2pPr>
      <a:lvl3pPr marL="0" marR="0" indent="0" algn="l" defTabSz="914400" rtl="0" latinLnBrk="0">
        <a:lnSpc>
          <a:spcPct val="110000"/>
        </a:lnSpc>
        <a:spcBef>
          <a:spcPts val="0"/>
        </a:spcBef>
        <a:spcAft>
          <a:spcPts val="0"/>
        </a:spcAft>
        <a:buClrTx/>
        <a:buSzTx/>
        <a:buFontTx/>
        <a:buNone/>
        <a:tabLst/>
        <a:defRPr b="1" baseline="0" cap="none" i="0" spc="0" strike="noStrike" sz="3200" u="none">
          <a:solidFill>
            <a:srgbClr val="000000"/>
          </a:solidFill>
          <a:uFillTx/>
          <a:latin typeface="Avenir Next LT Pro"/>
          <a:ea typeface="Avenir Next LT Pro"/>
          <a:cs typeface="Avenir Next LT Pro"/>
          <a:sym typeface="Avenir Next LT Pro"/>
        </a:defRPr>
      </a:lvl3pPr>
      <a:lvl4pPr marL="0" marR="0" indent="0" algn="l" defTabSz="914400" rtl="0" latinLnBrk="0">
        <a:lnSpc>
          <a:spcPct val="110000"/>
        </a:lnSpc>
        <a:spcBef>
          <a:spcPts val="0"/>
        </a:spcBef>
        <a:spcAft>
          <a:spcPts val="0"/>
        </a:spcAft>
        <a:buClrTx/>
        <a:buSzTx/>
        <a:buFontTx/>
        <a:buNone/>
        <a:tabLst/>
        <a:defRPr b="1" baseline="0" cap="none" i="0" spc="0" strike="noStrike" sz="3200" u="none">
          <a:solidFill>
            <a:srgbClr val="000000"/>
          </a:solidFill>
          <a:uFillTx/>
          <a:latin typeface="Avenir Next LT Pro"/>
          <a:ea typeface="Avenir Next LT Pro"/>
          <a:cs typeface="Avenir Next LT Pro"/>
          <a:sym typeface="Avenir Next LT Pro"/>
        </a:defRPr>
      </a:lvl4pPr>
      <a:lvl5pPr marL="0" marR="0" indent="0" algn="l" defTabSz="914400" rtl="0" latinLnBrk="0">
        <a:lnSpc>
          <a:spcPct val="110000"/>
        </a:lnSpc>
        <a:spcBef>
          <a:spcPts val="0"/>
        </a:spcBef>
        <a:spcAft>
          <a:spcPts val="0"/>
        </a:spcAft>
        <a:buClrTx/>
        <a:buSzTx/>
        <a:buFontTx/>
        <a:buNone/>
        <a:tabLst/>
        <a:defRPr b="1" baseline="0" cap="none" i="0" spc="0" strike="noStrike" sz="3200" u="none">
          <a:solidFill>
            <a:srgbClr val="000000"/>
          </a:solidFill>
          <a:uFillTx/>
          <a:latin typeface="Avenir Next LT Pro"/>
          <a:ea typeface="Avenir Next LT Pro"/>
          <a:cs typeface="Avenir Next LT Pro"/>
          <a:sym typeface="Avenir Next LT Pro"/>
        </a:defRPr>
      </a:lvl5pPr>
      <a:lvl6pPr marL="0" marR="0" indent="0" algn="l" defTabSz="914400" rtl="0" latinLnBrk="0">
        <a:lnSpc>
          <a:spcPct val="110000"/>
        </a:lnSpc>
        <a:spcBef>
          <a:spcPts val="0"/>
        </a:spcBef>
        <a:spcAft>
          <a:spcPts val="0"/>
        </a:spcAft>
        <a:buClrTx/>
        <a:buSzTx/>
        <a:buFontTx/>
        <a:buNone/>
        <a:tabLst/>
        <a:defRPr b="1" baseline="0" cap="none" i="0" spc="0" strike="noStrike" sz="3200" u="none">
          <a:solidFill>
            <a:srgbClr val="000000"/>
          </a:solidFill>
          <a:uFillTx/>
          <a:latin typeface="Avenir Next LT Pro"/>
          <a:ea typeface="Avenir Next LT Pro"/>
          <a:cs typeface="Avenir Next LT Pro"/>
          <a:sym typeface="Avenir Next LT Pro"/>
        </a:defRPr>
      </a:lvl6pPr>
      <a:lvl7pPr marL="0" marR="0" indent="0" algn="l" defTabSz="914400" rtl="0" latinLnBrk="0">
        <a:lnSpc>
          <a:spcPct val="110000"/>
        </a:lnSpc>
        <a:spcBef>
          <a:spcPts val="0"/>
        </a:spcBef>
        <a:spcAft>
          <a:spcPts val="0"/>
        </a:spcAft>
        <a:buClrTx/>
        <a:buSzTx/>
        <a:buFontTx/>
        <a:buNone/>
        <a:tabLst/>
        <a:defRPr b="1" baseline="0" cap="none" i="0" spc="0" strike="noStrike" sz="3200" u="none">
          <a:solidFill>
            <a:srgbClr val="000000"/>
          </a:solidFill>
          <a:uFillTx/>
          <a:latin typeface="Avenir Next LT Pro"/>
          <a:ea typeface="Avenir Next LT Pro"/>
          <a:cs typeface="Avenir Next LT Pro"/>
          <a:sym typeface="Avenir Next LT Pro"/>
        </a:defRPr>
      </a:lvl7pPr>
      <a:lvl8pPr marL="0" marR="0" indent="0" algn="l" defTabSz="914400" rtl="0" latinLnBrk="0">
        <a:lnSpc>
          <a:spcPct val="110000"/>
        </a:lnSpc>
        <a:spcBef>
          <a:spcPts val="0"/>
        </a:spcBef>
        <a:spcAft>
          <a:spcPts val="0"/>
        </a:spcAft>
        <a:buClrTx/>
        <a:buSzTx/>
        <a:buFontTx/>
        <a:buNone/>
        <a:tabLst/>
        <a:defRPr b="1" baseline="0" cap="none" i="0" spc="0" strike="noStrike" sz="3200" u="none">
          <a:solidFill>
            <a:srgbClr val="000000"/>
          </a:solidFill>
          <a:uFillTx/>
          <a:latin typeface="Avenir Next LT Pro"/>
          <a:ea typeface="Avenir Next LT Pro"/>
          <a:cs typeface="Avenir Next LT Pro"/>
          <a:sym typeface="Avenir Next LT Pro"/>
        </a:defRPr>
      </a:lvl8pPr>
      <a:lvl9pPr marL="0" marR="0" indent="0" algn="l" defTabSz="914400" rtl="0" latinLnBrk="0">
        <a:lnSpc>
          <a:spcPct val="110000"/>
        </a:lnSpc>
        <a:spcBef>
          <a:spcPts val="0"/>
        </a:spcBef>
        <a:spcAft>
          <a:spcPts val="0"/>
        </a:spcAft>
        <a:buClrTx/>
        <a:buSzTx/>
        <a:buFontTx/>
        <a:buNone/>
        <a:tabLst/>
        <a:defRPr b="1" baseline="0" cap="none" i="0" spc="0" strike="noStrike" sz="3200" u="none">
          <a:solidFill>
            <a:srgbClr val="000000"/>
          </a:solidFill>
          <a:uFillTx/>
          <a:latin typeface="Avenir Next LT Pro"/>
          <a:ea typeface="Avenir Next LT Pro"/>
          <a:cs typeface="Avenir Next LT Pro"/>
          <a:sym typeface="Avenir Next LT Pro"/>
        </a:defRPr>
      </a:lvl9pPr>
    </p:titleStyle>
    <p:bodyStyle>
      <a:lvl1pPr marL="228600" marR="0" indent="-228600" algn="l" defTabSz="914400" rtl="0" latinLnBrk="0">
        <a:lnSpc>
          <a:spcPct val="120000"/>
        </a:lnSpc>
        <a:spcBef>
          <a:spcPts val="1000"/>
        </a:spcBef>
        <a:spcAft>
          <a:spcPts val="0"/>
        </a:spcAft>
        <a:buClrTx/>
        <a:buSzPct val="100000"/>
        <a:buFont typeface="Arial"/>
        <a:buChar char="•"/>
        <a:tabLst/>
        <a:defRPr b="0" baseline="0" cap="none" i="0" spc="0" strike="noStrike" sz="1800" u="none">
          <a:solidFill>
            <a:srgbClr val="000000"/>
          </a:solidFill>
          <a:uFillTx/>
          <a:latin typeface="+mj-lt"/>
          <a:ea typeface="+mj-ea"/>
          <a:cs typeface="+mj-cs"/>
          <a:sym typeface="Avenir Next LT Pro Light"/>
        </a:defRPr>
      </a:lvl1pPr>
      <a:lvl2pPr marL="0" marR="0" indent="274320" algn="l" defTabSz="914400" rtl="0" latinLnBrk="0">
        <a:lnSpc>
          <a:spcPct val="120000"/>
        </a:lnSpc>
        <a:spcBef>
          <a:spcPts val="1000"/>
        </a:spcBef>
        <a:spcAft>
          <a:spcPts val="0"/>
        </a:spcAft>
        <a:buClrTx/>
        <a:buSzTx/>
        <a:buFont typeface="Arial"/>
        <a:buNone/>
        <a:tabLst/>
        <a:defRPr b="0" baseline="0" cap="none" i="0" spc="0" strike="noStrike" sz="1800" u="none">
          <a:solidFill>
            <a:srgbClr val="000000"/>
          </a:solidFill>
          <a:uFillTx/>
          <a:latin typeface="+mj-lt"/>
          <a:ea typeface="+mj-ea"/>
          <a:cs typeface="+mj-cs"/>
          <a:sym typeface="Avenir Next LT Pro Light"/>
        </a:defRPr>
      </a:lvl2pPr>
      <a:lvl3pPr marL="613954" marR="0" indent="-293914" algn="l" defTabSz="914400" rtl="0" latinLnBrk="0">
        <a:lnSpc>
          <a:spcPct val="120000"/>
        </a:lnSpc>
        <a:spcBef>
          <a:spcPts val="1000"/>
        </a:spcBef>
        <a:spcAft>
          <a:spcPts val="0"/>
        </a:spcAft>
        <a:buClrTx/>
        <a:buSzPct val="100000"/>
        <a:buFont typeface="Arial"/>
        <a:buChar char="•"/>
        <a:tabLst/>
        <a:defRPr b="0" baseline="0" cap="none" i="0" spc="0" strike="noStrike" sz="1800" u="none">
          <a:solidFill>
            <a:srgbClr val="000000"/>
          </a:solidFill>
          <a:uFillTx/>
          <a:latin typeface="+mj-lt"/>
          <a:ea typeface="+mj-ea"/>
          <a:cs typeface="+mj-cs"/>
          <a:sym typeface="Avenir Next LT Pro Light"/>
        </a:defRPr>
      </a:lvl3pPr>
      <a:lvl4pPr marL="0" marR="0" indent="594359" algn="l" defTabSz="914400" rtl="0" latinLnBrk="0">
        <a:lnSpc>
          <a:spcPct val="120000"/>
        </a:lnSpc>
        <a:spcBef>
          <a:spcPts val="1000"/>
        </a:spcBef>
        <a:spcAft>
          <a:spcPts val="0"/>
        </a:spcAft>
        <a:buClrTx/>
        <a:buSzTx/>
        <a:buFont typeface="Arial"/>
        <a:buNone/>
        <a:tabLst/>
        <a:defRPr b="0" baseline="0" cap="none" i="0" spc="0" strike="noStrike" sz="1800" u="none">
          <a:solidFill>
            <a:srgbClr val="000000"/>
          </a:solidFill>
          <a:uFillTx/>
          <a:latin typeface="+mj-lt"/>
          <a:ea typeface="+mj-ea"/>
          <a:cs typeface="+mj-cs"/>
          <a:sym typeface="Avenir Next LT Pro Light"/>
        </a:defRPr>
      </a:lvl4pPr>
      <a:lvl5pPr marL="937260" marR="0" indent="-342900" algn="l" defTabSz="914400" rtl="0" latinLnBrk="0">
        <a:lnSpc>
          <a:spcPct val="120000"/>
        </a:lnSpc>
        <a:spcBef>
          <a:spcPts val="1000"/>
        </a:spcBef>
        <a:spcAft>
          <a:spcPts val="0"/>
        </a:spcAft>
        <a:buClrTx/>
        <a:buSzPct val="100000"/>
        <a:buFont typeface="Arial"/>
        <a:buChar char="•"/>
        <a:tabLst/>
        <a:defRPr b="0" baseline="0" cap="none" i="0" spc="0" strike="noStrike" sz="1800" u="none">
          <a:solidFill>
            <a:srgbClr val="000000"/>
          </a:solidFill>
          <a:uFillTx/>
          <a:latin typeface="+mj-lt"/>
          <a:ea typeface="+mj-ea"/>
          <a:cs typeface="+mj-cs"/>
          <a:sym typeface="Avenir Next LT Pro Light"/>
        </a:defRPr>
      </a:lvl5pPr>
      <a:lvl6pPr marL="2514600" marR="0" indent="-228600" algn="l" defTabSz="914400" rtl="0" latinLnBrk="0">
        <a:lnSpc>
          <a:spcPct val="120000"/>
        </a:lnSpc>
        <a:spcBef>
          <a:spcPts val="1000"/>
        </a:spcBef>
        <a:spcAft>
          <a:spcPts val="0"/>
        </a:spcAft>
        <a:buClrTx/>
        <a:buSzPct val="100000"/>
        <a:buFont typeface="Arial"/>
        <a:buChar char="•"/>
        <a:tabLst/>
        <a:defRPr b="0" baseline="0" cap="none" i="0" spc="0" strike="noStrike" sz="1800" u="none">
          <a:solidFill>
            <a:srgbClr val="000000"/>
          </a:solidFill>
          <a:uFillTx/>
          <a:latin typeface="+mj-lt"/>
          <a:ea typeface="+mj-ea"/>
          <a:cs typeface="+mj-cs"/>
          <a:sym typeface="Avenir Next LT Pro Light"/>
        </a:defRPr>
      </a:lvl6pPr>
      <a:lvl7pPr marL="2971800" marR="0" indent="-228600" algn="l" defTabSz="914400" rtl="0" latinLnBrk="0">
        <a:lnSpc>
          <a:spcPct val="120000"/>
        </a:lnSpc>
        <a:spcBef>
          <a:spcPts val="1000"/>
        </a:spcBef>
        <a:spcAft>
          <a:spcPts val="0"/>
        </a:spcAft>
        <a:buClrTx/>
        <a:buSzPct val="100000"/>
        <a:buFont typeface="Arial"/>
        <a:buChar char="•"/>
        <a:tabLst/>
        <a:defRPr b="0" baseline="0" cap="none" i="0" spc="0" strike="noStrike" sz="1800" u="none">
          <a:solidFill>
            <a:srgbClr val="000000"/>
          </a:solidFill>
          <a:uFillTx/>
          <a:latin typeface="+mj-lt"/>
          <a:ea typeface="+mj-ea"/>
          <a:cs typeface="+mj-cs"/>
          <a:sym typeface="Avenir Next LT Pro Light"/>
        </a:defRPr>
      </a:lvl7pPr>
      <a:lvl8pPr marL="3429000" marR="0" indent="-228600" algn="l" defTabSz="914400" rtl="0" latinLnBrk="0">
        <a:lnSpc>
          <a:spcPct val="120000"/>
        </a:lnSpc>
        <a:spcBef>
          <a:spcPts val="1000"/>
        </a:spcBef>
        <a:spcAft>
          <a:spcPts val="0"/>
        </a:spcAft>
        <a:buClrTx/>
        <a:buSzPct val="100000"/>
        <a:buFont typeface="Arial"/>
        <a:buChar char="•"/>
        <a:tabLst/>
        <a:defRPr b="0" baseline="0" cap="none" i="0" spc="0" strike="noStrike" sz="1800" u="none">
          <a:solidFill>
            <a:srgbClr val="000000"/>
          </a:solidFill>
          <a:uFillTx/>
          <a:latin typeface="+mj-lt"/>
          <a:ea typeface="+mj-ea"/>
          <a:cs typeface="+mj-cs"/>
          <a:sym typeface="Avenir Next LT Pro Light"/>
        </a:defRPr>
      </a:lvl8pPr>
      <a:lvl9pPr marL="3886200" marR="0" indent="-228600" algn="l" defTabSz="914400" rtl="0" latinLnBrk="0">
        <a:lnSpc>
          <a:spcPct val="120000"/>
        </a:lnSpc>
        <a:spcBef>
          <a:spcPts val="1000"/>
        </a:spcBef>
        <a:spcAft>
          <a:spcPts val="0"/>
        </a:spcAft>
        <a:buClrTx/>
        <a:buSzPct val="100000"/>
        <a:buFont typeface="Arial"/>
        <a:buChar char="•"/>
        <a:tabLst/>
        <a:defRPr b="0" baseline="0" cap="none" i="0" spc="0" strike="noStrike" sz="1800" u="none">
          <a:solidFill>
            <a:srgbClr val="000000"/>
          </a:solidFill>
          <a:uFillTx/>
          <a:latin typeface="+mj-lt"/>
          <a:ea typeface="+mj-ea"/>
          <a:cs typeface="+mj-cs"/>
          <a:sym typeface="Avenir Next LT Pro Light"/>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Avenir Next LT Pro Light"/>
        </a:defRPr>
      </a:lvl1pPr>
      <a:lvl2pPr marL="0" marR="0" indent="4572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Avenir Next LT Pro Light"/>
        </a:defRPr>
      </a:lvl2pPr>
      <a:lvl3pPr marL="0" marR="0" indent="9144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Avenir Next LT Pro Light"/>
        </a:defRPr>
      </a:lvl3pPr>
      <a:lvl4pPr marL="0" marR="0" indent="13716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Avenir Next LT Pro Light"/>
        </a:defRPr>
      </a:lvl4pPr>
      <a:lvl5pPr marL="0" marR="0" indent="18288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Avenir Next LT Pro Light"/>
        </a:defRPr>
      </a:lvl5pPr>
      <a:lvl6pPr marL="0" marR="0" indent="22860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Avenir Next LT Pro Light"/>
        </a:defRPr>
      </a:lvl6pPr>
      <a:lvl7pPr marL="0" marR="0" indent="27432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Avenir Next LT Pro Light"/>
        </a:defRPr>
      </a:lvl7pPr>
      <a:lvl8pPr marL="0" marR="0" indent="32004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Avenir Next LT Pro Light"/>
        </a:defRPr>
      </a:lvl8pPr>
      <a:lvl9pPr marL="0" marR="0" indent="36576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Avenir Next LT Pro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 Id="rId3" Type="http://schemas.openxmlformats.org/officeDocument/2006/relationships/image" Target="../media/image12.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usatoday.com/story/sponsor-story/capital-one/2023/01/31/new-survey-finds-trust-key-successful-car-buying-experiences/11150069002/" TargetMode="External"/><Relationship Id="rId3"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2.jpeg"/></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 Id="rId3" Type="http://schemas.openxmlformats.org/officeDocument/2006/relationships/image" Target="../media/image9.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5" name="Rectangle 8"/>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96" name="Title 1"/>
          <p:cNvSpPr txBox="1"/>
          <p:nvPr>
            <p:ph type="ctrTitle"/>
          </p:nvPr>
        </p:nvSpPr>
        <p:spPr>
          <a:xfrm>
            <a:off x="1087346" y="5422789"/>
            <a:ext cx="8888463" cy="706642"/>
          </a:xfrm>
          <a:prstGeom prst="rect">
            <a:avLst/>
          </a:prstGeom>
        </p:spPr>
        <p:txBody>
          <a:bodyPr/>
          <a:lstStyle>
            <a:lvl1pPr>
              <a:defRPr sz="2800"/>
            </a:lvl1pPr>
          </a:lstStyle>
          <a:p>
            <a:pPr/>
            <a:r>
              <a:t>Vehicle Valuation</a:t>
            </a:r>
          </a:p>
        </p:txBody>
      </p:sp>
      <p:sp>
        <p:nvSpPr>
          <p:cNvPr id="97" name="Subtitle 2"/>
          <p:cNvSpPr txBox="1"/>
          <p:nvPr>
            <p:ph type="subTitle" sz="quarter" idx="1"/>
          </p:nvPr>
        </p:nvSpPr>
        <p:spPr>
          <a:xfrm>
            <a:off x="1087348" y="6165748"/>
            <a:ext cx="8888460" cy="365126"/>
          </a:xfrm>
          <a:prstGeom prst="rect">
            <a:avLst/>
          </a:prstGeom>
        </p:spPr>
        <p:txBody>
          <a:bodyPr/>
          <a:lstStyle>
            <a:lvl1pPr>
              <a:defRPr sz="1600"/>
            </a:lvl1pPr>
          </a:lstStyle>
          <a:p>
            <a:pPr/>
            <a:r>
              <a:t>Predicting Car Prices through Machine Learning</a:t>
            </a:r>
          </a:p>
        </p:txBody>
      </p:sp>
      <p:pic>
        <p:nvPicPr>
          <p:cNvPr id="98" name="Picture 3" descr="Picture 3"/>
          <p:cNvPicPr>
            <a:picLocks noChangeAspect="1"/>
          </p:cNvPicPr>
          <p:nvPr/>
        </p:nvPicPr>
        <p:blipFill>
          <a:blip r:embed="rId2">
            <a:extLst/>
          </a:blip>
          <a:srcRect l="0" t="5643" r="0" b="0"/>
          <a:stretch>
            <a:fillRect/>
          </a:stretch>
        </p:blipFill>
        <p:spPr>
          <a:xfrm>
            <a:off x="-3" y="10"/>
            <a:ext cx="12192004" cy="5148020"/>
          </a:xfrm>
          <a:prstGeom prst="rect">
            <a:avLst/>
          </a:prstGeom>
          <a:ln w="12700">
            <a:miter lim="400000"/>
          </a:ln>
        </p:spPr>
      </p:pic>
      <p:sp>
        <p:nvSpPr>
          <p:cNvPr id="99" name="Freeform: Shape 10"/>
          <p:cNvSpPr/>
          <p:nvPr/>
        </p:nvSpPr>
        <p:spPr>
          <a:xfrm>
            <a:off x="8803792" y="1741688"/>
            <a:ext cx="3388209" cy="34063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9" y="0"/>
                </a:moveTo>
                <a:lnTo>
                  <a:pt x="21600" y="0"/>
                </a:lnTo>
                <a:lnTo>
                  <a:pt x="21600" y="21600"/>
                </a:lnTo>
                <a:lnTo>
                  <a:pt x="0" y="21600"/>
                </a:lnTo>
                <a:lnTo>
                  <a:pt x="504" y="21588"/>
                </a:lnTo>
                <a:cubicBezTo>
                  <a:pt x="11888" y="21026"/>
                  <a:pt x="21014" y="12130"/>
                  <a:pt x="21573" y="1042"/>
                </a:cubicBezTo>
                <a:close/>
              </a:path>
            </a:pathLst>
          </a:custGeom>
          <a:solidFill>
            <a:srgbClr val="413424"/>
          </a:solidFill>
          <a:ln w="12700">
            <a:miter lim="400000"/>
          </a:ln>
        </p:spPr>
        <p:txBody>
          <a:bodyPr lIns="45719" rIns="45719" anchor="ctr"/>
          <a:lstStyle/>
          <a:p>
            <a:pPr algn="ctr">
              <a:defRPr>
                <a:solidFill>
                  <a:srgbClr val="FFFFFF"/>
                </a:solidFill>
              </a:defRPr>
            </a:pP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Rectangle 23"/>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62" name="Title 1"/>
          <p:cNvSpPr txBox="1"/>
          <p:nvPr>
            <p:ph type="title"/>
          </p:nvPr>
        </p:nvSpPr>
        <p:spPr>
          <a:xfrm>
            <a:off x="1077363" y="720434"/>
            <a:ext cx="4140098" cy="1507377"/>
          </a:xfrm>
          <a:prstGeom prst="rect">
            <a:avLst/>
          </a:prstGeom>
        </p:spPr>
        <p:txBody>
          <a:bodyPr/>
          <a:lstStyle/>
          <a:p>
            <a:pPr/>
            <a:r>
              <a:t>Tuning the Model</a:t>
            </a:r>
          </a:p>
        </p:txBody>
      </p:sp>
      <p:sp>
        <p:nvSpPr>
          <p:cNvPr id="163" name="Content Placeholder 2"/>
          <p:cNvSpPr txBox="1"/>
          <p:nvPr>
            <p:ph type="body" sz="quarter" idx="1"/>
          </p:nvPr>
        </p:nvSpPr>
        <p:spPr>
          <a:xfrm>
            <a:off x="1077363" y="2427315"/>
            <a:ext cx="4140098" cy="3513515"/>
          </a:xfrm>
          <a:prstGeom prst="rect">
            <a:avLst/>
          </a:prstGeom>
        </p:spPr>
        <p:txBody>
          <a:bodyPr/>
          <a:lstStyle/>
          <a:p>
            <a:pPr>
              <a:lnSpc>
                <a:spcPct val="110000"/>
              </a:lnSpc>
              <a:defRPr sz="1500"/>
            </a:pPr>
            <a:r>
              <a:t>We used GridSearch and RandomizedSearch CV to identify the optimum hyper-parameters to use in our model. </a:t>
            </a:r>
          </a:p>
          <a:p>
            <a:pPr>
              <a:lnSpc>
                <a:spcPct val="110000"/>
              </a:lnSpc>
              <a:defRPr sz="1500"/>
            </a:pPr>
            <a:r>
              <a:t>Clayton ran the GridSearch CV (which took over an hour to complete)</a:t>
            </a:r>
          </a:p>
          <a:p>
            <a:pPr>
              <a:lnSpc>
                <a:spcPct val="110000"/>
              </a:lnSpc>
              <a:defRPr sz="1500"/>
            </a:pPr>
            <a:r>
              <a:t>Derek ran the RandomizedSearch CV which took around 30 mins. </a:t>
            </a:r>
          </a:p>
          <a:p>
            <a:pPr>
              <a:lnSpc>
                <a:spcPct val="110000"/>
              </a:lnSpc>
              <a:defRPr sz="1500"/>
            </a:pPr>
            <a:r>
              <a:t>We were able to refine our hyper-parameters and achieve a respectable score.</a:t>
            </a:r>
          </a:p>
        </p:txBody>
      </p:sp>
      <p:sp>
        <p:nvSpPr>
          <p:cNvPr id="164" name="Freeform: Shape 25"/>
          <p:cNvSpPr/>
          <p:nvPr/>
        </p:nvSpPr>
        <p:spPr>
          <a:xfrm rot="16200000">
            <a:off x="8794726" y="-9067"/>
            <a:ext cx="3388209" cy="34063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9" y="0"/>
                </a:moveTo>
                <a:lnTo>
                  <a:pt x="21600" y="0"/>
                </a:lnTo>
                <a:lnTo>
                  <a:pt x="21600" y="21600"/>
                </a:lnTo>
                <a:lnTo>
                  <a:pt x="0" y="21600"/>
                </a:lnTo>
                <a:lnTo>
                  <a:pt x="504" y="21588"/>
                </a:lnTo>
                <a:cubicBezTo>
                  <a:pt x="11888" y="21026"/>
                  <a:pt x="21014" y="12130"/>
                  <a:pt x="21573" y="1042"/>
                </a:cubicBezTo>
                <a:close/>
              </a:path>
            </a:pathLst>
          </a:custGeom>
          <a:solidFill>
            <a:schemeClr val="accent5"/>
          </a:solidFill>
          <a:ln w="12700">
            <a:miter lim="400000"/>
          </a:ln>
        </p:spPr>
        <p:txBody>
          <a:bodyPr lIns="45719" rIns="45719" anchor="ctr"/>
          <a:lstStyle/>
          <a:p>
            <a:pPr algn="ctr">
              <a:defRPr>
                <a:solidFill>
                  <a:srgbClr val="FFFFFF"/>
                </a:solidFill>
              </a:defRPr>
            </a:pPr>
          </a:p>
        </p:txBody>
      </p:sp>
      <p:pic>
        <p:nvPicPr>
          <p:cNvPr id="165" name="Picture 9" descr="Picture 9"/>
          <p:cNvPicPr>
            <a:picLocks noChangeAspect="1"/>
          </p:cNvPicPr>
          <p:nvPr/>
        </p:nvPicPr>
        <p:blipFill>
          <a:blip r:embed="rId2">
            <a:extLst/>
          </a:blip>
          <a:stretch>
            <a:fillRect/>
          </a:stretch>
        </p:blipFill>
        <p:spPr>
          <a:xfrm>
            <a:off x="6146462" y="2343567"/>
            <a:ext cx="4788862" cy="1017635"/>
          </a:xfrm>
          <a:prstGeom prst="rect">
            <a:avLst/>
          </a:prstGeom>
          <a:ln w="12700">
            <a:miter lim="400000"/>
          </a:ln>
        </p:spPr>
      </p:pic>
      <p:sp>
        <p:nvSpPr>
          <p:cNvPr id="166" name="Freeform: Shape 27"/>
          <p:cNvSpPr/>
          <p:nvPr/>
        </p:nvSpPr>
        <p:spPr>
          <a:xfrm>
            <a:off x="8803792" y="3470885"/>
            <a:ext cx="3388209" cy="34063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9" y="0"/>
                </a:moveTo>
                <a:lnTo>
                  <a:pt x="21600" y="0"/>
                </a:lnTo>
                <a:lnTo>
                  <a:pt x="21600" y="21600"/>
                </a:lnTo>
                <a:lnTo>
                  <a:pt x="0" y="21600"/>
                </a:lnTo>
                <a:lnTo>
                  <a:pt x="504" y="21588"/>
                </a:lnTo>
                <a:cubicBezTo>
                  <a:pt x="11888" y="21026"/>
                  <a:pt x="21014" y="12130"/>
                  <a:pt x="21573" y="1042"/>
                </a:cubicBezTo>
                <a:close/>
              </a:path>
            </a:pathLst>
          </a:custGeom>
          <a:solidFill>
            <a:srgbClr val="413424"/>
          </a:solidFill>
          <a:ln w="12700">
            <a:miter lim="400000"/>
          </a:ln>
        </p:spPr>
        <p:txBody>
          <a:bodyPr lIns="45719" rIns="45719" anchor="ctr"/>
          <a:lstStyle/>
          <a:p>
            <a:pPr algn="ctr">
              <a:defRPr>
                <a:solidFill>
                  <a:srgbClr val="FFFFFF"/>
                </a:solidFill>
              </a:defRPr>
            </a:pPr>
          </a:p>
        </p:txBody>
      </p:sp>
      <p:pic>
        <p:nvPicPr>
          <p:cNvPr id="167" name="Picture 7" descr="Picture 7"/>
          <p:cNvPicPr>
            <a:picLocks noChangeAspect="1"/>
          </p:cNvPicPr>
          <p:nvPr/>
        </p:nvPicPr>
        <p:blipFill>
          <a:blip r:embed="rId3">
            <a:extLst/>
          </a:blip>
          <a:stretch>
            <a:fillRect/>
          </a:stretch>
        </p:blipFill>
        <p:spPr>
          <a:xfrm>
            <a:off x="6146462" y="3776721"/>
            <a:ext cx="4788862" cy="838051"/>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Rectangle 8"/>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70" name="Title 1"/>
          <p:cNvSpPr txBox="1"/>
          <p:nvPr>
            <p:ph type="title"/>
          </p:nvPr>
        </p:nvSpPr>
        <p:spPr>
          <a:xfrm>
            <a:off x="1077361" y="720434"/>
            <a:ext cx="3288162" cy="1507377"/>
          </a:xfrm>
          <a:prstGeom prst="rect">
            <a:avLst/>
          </a:prstGeom>
        </p:spPr>
        <p:txBody>
          <a:bodyPr/>
          <a:lstStyle/>
          <a:p>
            <a:pPr/>
            <a:r>
              <a:t>Conclusion</a:t>
            </a:r>
          </a:p>
        </p:txBody>
      </p:sp>
      <p:sp>
        <p:nvSpPr>
          <p:cNvPr id="171" name="Content Placeholder 2"/>
          <p:cNvSpPr txBox="1"/>
          <p:nvPr>
            <p:ph type="body" sz="quarter" idx="1"/>
          </p:nvPr>
        </p:nvSpPr>
        <p:spPr>
          <a:xfrm>
            <a:off x="1077361" y="2434974"/>
            <a:ext cx="3288162" cy="3505856"/>
          </a:xfrm>
          <a:prstGeom prst="rect">
            <a:avLst/>
          </a:prstGeom>
        </p:spPr>
        <p:txBody>
          <a:bodyPr/>
          <a:lstStyle/>
          <a:p>
            <a:pPr>
              <a:lnSpc>
                <a:spcPct val="88000"/>
              </a:lnSpc>
              <a:defRPr sz="1000"/>
            </a:pPr>
            <a:r>
              <a:t>Ultimately, we were able to develop a machine learning model that was able to predict the value of a car based on numerous features with 80% accuracy.</a:t>
            </a:r>
            <a:endParaRPr sz="1300"/>
          </a:p>
          <a:p>
            <a:pPr>
              <a:lnSpc>
                <a:spcPct val="88000"/>
              </a:lnSpc>
              <a:defRPr sz="1000"/>
            </a:pPr>
            <a:r>
              <a:t>If we had more time, we would have liked to have collected more car data and tuned the model even further.</a:t>
            </a:r>
            <a:endParaRPr sz="1300"/>
          </a:p>
          <a:p>
            <a:pPr>
              <a:lnSpc>
                <a:spcPct val="88000"/>
              </a:lnSpc>
              <a:defRPr sz="1000"/>
            </a:pPr>
            <a:r>
              <a:t>We would also like to have created a front-end to input new data. </a:t>
            </a:r>
            <a:endParaRPr sz="1300"/>
          </a:p>
          <a:p>
            <a:pPr>
              <a:lnSpc>
                <a:spcPct val="88000"/>
              </a:lnSpc>
              <a:defRPr sz="1000"/>
            </a:pPr>
            <a:r>
              <a:t>Outputting a price range rather than an exact price would have improved the accuracy even further.</a:t>
            </a:r>
            <a:endParaRPr sz="1300"/>
          </a:p>
          <a:p>
            <a:pPr>
              <a:lnSpc>
                <a:spcPct val="88000"/>
              </a:lnSpc>
              <a:defRPr sz="1000"/>
            </a:pPr>
            <a:r>
              <a:t>Processing power played a major role in limiting the range of models and tuning methods we could test. With more power/processing time, we could have explored additional models such as ExtraTrees. We found diminishing returns when increasing the compute time. .5 accuracy is not worth an hour of process. There must be a balance between processing and accuracy. </a:t>
            </a:r>
          </a:p>
        </p:txBody>
      </p:sp>
      <p:sp>
        <p:nvSpPr>
          <p:cNvPr id="172" name="Rectangle 10"/>
          <p:cNvSpPr/>
          <p:nvPr/>
        </p:nvSpPr>
        <p:spPr>
          <a:xfrm>
            <a:off x="5225965" y="17853"/>
            <a:ext cx="3484820" cy="3430264"/>
          </a:xfrm>
          <a:prstGeom prst="rect">
            <a:avLst/>
          </a:prstGeom>
          <a:solidFill>
            <a:srgbClr val="E3C097"/>
          </a:solidFill>
          <a:ln w="12700">
            <a:miter lim="400000"/>
          </a:ln>
        </p:spPr>
        <p:txBody>
          <a:bodyPr lIns="45719" rIns="45719" anchor="ctr"/>
          <a:lstStyle/>
          <a:p>
            <a:pPr algn="ctr">
              <a:defRPr>
                <a:solidFill>
                  <a:srgbClr val="FFFFFF"/>
                </a:solidFill>
              </a:defRPr>
            </a:pPr>
          </a:p>
        </p:txBody>
      </p:sp>
      <p:sp>
        <p:nvSpPr>
          <p:cNvPr id="173" name="Rectangle 34"/>
          <p:cNvSpPr/>
          <p:nvPr/>
        </p:nvSpPr>
        <p:spPr>
          <a:xfrm>
            <a:off x="5225965" y="-1082"/>
            <a:ext cx="3484820" cy="34416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0" y="21600"/>
                </a:lnTo>
                <a:lnTo>
                  <a:pt x="0" y="0"/>
                </a:lnTo>
                <a:close/>
              </a:path>
            </a:pathLst>
          </a:custGeom>
          <a:solidFill>
            <a:srgbClr val="C2E0BA"/>
          </a:solidFill>
          <a:ln w="12700">
            <a:miter lim="400000"/>
          </a:ln>
        </p:spPr>
        <p:txBody>
          <a:bodyPr lIns="45719" rIns="45719" anchor="ctr"/>
          <a:lstStyle/>
          <a:p>
            <a:pPr algn="ctr">
              <a:defRPr>
                <a:solidFill>
                  <a:srgbClr val="FFFFFF"/>
                </a:solidFill>
              </a:defRPr>
            </a:pPr>
          </a:p>
        </p:txBody>
      </p:sp>
      <p:sp>
        <p:nvSpPr>
          <p:cNvPr id="174" name="Rectangle 14"/>
          <p:cNvSpPr/>
          <p:nvPr/>
        </p:nvSpPr>
        <p:spPr>
          <a:xfrm>
            <a:off x="5225965" y="3441793"/>
            <a:ext cx="3483871" cy="3429001"/>
          </a:xfrm>
          <a:prstGeom prst="rect">
            <a:avLst/>
          </a:prstGeom>
          <a:solidFill>
            <a:schemeClr val="accent2"/>
          </a:solidFill>
          <a:ln w="12700">
            <a:miter lim="400000"/>
          </a:ln>
        </p:spPr>
        <p:txBody>
          <a:bodyPr lIns="45719" rIns="45719" anchor="ctr"/>
          <a:lstStyle/>
          <a:p>
            <a:pPr algn="ctr">
              <a:defRPr>
                <a:solidFill>
                  <a:srgbClr val="FFFFFF"/>
                </a:solidFill>
              </a:defRPr>
            </a:pPr>
          </a:p>
        </p:txBody>
      </p:sp>
      <p:sp>
        <p:nvSpPr>
          <p:cNvPr id="175" name="Freeform: Shape 16"/>
          <p:cNvSpPr/>
          <p:nvPr/>
        </p:nvSpPr>
        <p:spPr>
          <a:xfrm>
            <a:off x="8709076" y="3440529"/>
            <a:ext cx="3482164" cy="34302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7" y="0"/>
                </a:moveTo>
                <a:lnTo>
                  <a:pt x="21600" y="0"/>
                </a:lnTo>
                <a:lnTo>
                  <a:pt x="21600" y="21600"/>
                </a:lnTo>
                <a:lnTo>
                  <a:pt x="0" y="21600"/>
                </a:lnTo>
                <a:lnTo>
                  <a:pt x="0" y="21600"/>
                </a:lnTo>
                <a:lnTo>
                  <a:pt x="2135" y="21495"/>
                </a:lnTo>
                <a:cubicBezTo>
                  <a:pt x="12698" y="20454"/>
                  <a:pt x="21028" y="11789"/>
                  <a:pt x="21570" y="1066"/>
                </a:cubicBezTo>
                <a:close/>
              </a:path>
            </a:pathLst>
          </a:custGeom>
          <a:solidFill>
            <a:srgbClr val="413424"/>
          </a:solidFill>
          <a:ln w="12700">
            <a:miter lim="400000"/>
          </a:ln>
        </p:spPr>
        <p:txBody>
          <a:bodyPr lIns="45719" rIns="45719" anchor="ctr"/>
          <a:lstStyle/>
          <a:p>
            <a:pPr algn="ctr">
              <a:defRPr>
                <a:solidFill>
                  <a:srgbClr val="FFFFFF"/>
                </a:solidFill>
              </a:defRPr>
            </a:pPr>
          </a:p>
        </p:txBody>
      </p:sp>
      <p:pic>
        <p:nvPicPr>
          <p:cNvPr id="176" name="Picture 4" descr="Picture 4"/>
          <p:cNvPicPr>
            <a:picLocks noChangeAspect="1"/>
          </p:cNvPicPr>
          <p:nvPr/>
        </p:nvPicPr>
        <p:blipFill>
          <a:blip r:embed="rId2">
            <a:extLst/>
          </a:blip>
          <a:srcRect l="35950" t="0" r="33251" b="0"/>
          <a:stretch>
            <a:fillRect/>
          </a:stretch>
        </p:blipFill>
        <p:spPr>
          <a:xfrm>
            <a:off x="8709076" y="-1081"/>
            <a:ext cx="3483770" cy="68718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0794"/>
                </a:lnTo>
                <a:lnTo>
                  <a:pt x="0" y="21600"/>
                </a:lnTo>
                <a:cubicBezTo>
                  <a:pt x="11553" y="21600"/>
                  <a:pt x="20987" y="17060"/>
                  <a:pt x="21566" y="11351"/>
                </a:cubicBezTo>
                <a:lnTo>
                  <a:pt x="21595" y="10794"/>
                </a:lnTo>
                <a:lnTo>
                  <a:pt x="21600" y="10794"/>
                </a:lnTo>
                <a:lnTo>
                  <a:pt x="21600" y="0"/>
                </a:lnTo>
                <a:lnTo>
                  <a:pt x="0" y="0"/>
                </a:lnTo>
                <a:close/>
              </a:path>
            </a:pathLst>
          </a:cu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1" name="Rectangle 9"/>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02" name="Title 1"/>
          <p:cNvSpPr txBox="1"/>
          <p:nvPr>
            <p:ph type="title"/>
          </p:nvPr>
        </p:nvSpPr>
        <p:spPr>
          <a:xfrm>
            <a:off x="1077361" y="720434"/>
            <a:ext cx="3273922" cy="1507377"/>
          </a:xfrm>
          <a:prstGeom prst="rect">
            <a:avLst/>
          </a:prstGeom>
        </p:spPr>
        <p:txBody>
          <a:bodyPr/>
          <a:lstStyle/>
          <a:p>
            <a:pPr/>
            <a:r>
              <a:t>Why Used Car Sales?</a:t>
            </a:r>
          </a:p>
        </p:txBody>
      </p:sp>
      <p:sp>
        <p:nvSpPr>
          <p:cNvPr id="103" name="Content Placeholder 2"/>
          <p:cNvSpPr txBox="1"/>
          <p:nvPr>
            <p:ph type="body" sz="quarter" idx="1"/>
          </p:nvPr>
        </p:nvSpPr>
        <p:spPr>
          <a:xfrm>
            <a:off x="1077361" y="2434974"/>
            <a:ext cx="3273922" cy="3505856"/>
          </a:xfrm>
          <a:prstGeom prst="rect">
            <a:avLst/>
          </a:prstGeom>
        </p:spPr>
        <p:txBody>
          <a:bodyPr/>
          <a:lstStyle/>
          <a:p>
            <a:pPr>
              <a:lnSpc>
                <a:spcPct val="96000"/>
              </a:lnSpc>
              <a:defRPr sz="900"/>
            </a:pPr>
            <a:r>
              <a:t>A 2023 survey by USA Today found that trust and transparency is the biggest factor when buy a car.</a:t>
            </a:r>
          </a:p>
          <a:p>
            <a:pPr>
              <a:lnSpc>
                <a:spcPct val="96000"/>
              </a:lnSpc>
              <a:defRPr sz="900"/>
            </a:pPr>
            <a:r>
              <a:t>Enhanced digital tools can help improve transparency.</a:t>
            </a:r>
          </a:p>
          <a:p>
            <a:pPr>
              <a:lnSpc>
                <a:spcPct val="96000"/>
              </a:lnSpc>
              <a:defRPr i="1" sz="900"/>
            </a:pPr>
            <a:r>
              <a:t>“More than three-quarters (77%) of car buyers say dealers should provide more information upfront about pricing and financing, so car buyers are better informed.” – USA Today, 1-31-2023, Stephanie Walden, </a:t>
            </a:r>
            <a:r>
              <a:rPr u="sng">
                <a:solidFill>
                  <a:srgbClr val="6283AA"/>
                </a:solidFill>
                <a:uFill>
                  <a:solidFill>
                    <a:srgbClr val="6283AA"/>
                  </a:solidFill>
                </a:uFill>
                <a:hlinkClick r:id="rId2" invalidUrl="" action="" tgtFrame="" tooltip="" history="1" highlightClick="0" endSnd="0"/>
              </a:rPr>
              <a:t>https://www.usatoday.com/story/sponsor-story/capital-one/2023/01/31/new-survey-finds-trust-key-successful-car-buying-experiences/11150069002/</a:t>
            </a:r>
            <a:r>
              <a:t> </a:t>
            </a:r>
          </a:p>
          <a:p>
            <a:pPr>
              <a:lnSpc>
                <a:spcPct val="96000"/>
              </a:lnSpc>
              <a:defRPr sz="900"/>
            </a:pPr>
            <a:r>
              <a:t>With so many factors involved with a vehicle purchase, we wanted to empower buyers by providing a starting point for negotiations to streamline the car purchasing experience.</a:t>
            </a:r>
          </a:p>
          <a:p>
            <a:pPr>
              <a:lnSpc>
                <a:spcPct val="96000"/>
              </a:lnSpc>
              <a:defRPr sz="900"/>
            </a:pPr>
            <a:r>
              <a:t>We wanted to develop a digital tool to help improve car valuation transparency.</a:t>
            </a:r>
          </a:p>
        </p:txBody>
      </p:sp>
      <p:sp>
        <p:nvSpPr>
          <p:cNvPr id="104" name="Freeform: Shape 11"/>
          <p:cNvSpPr/>
          <p:nvPr/>
        </p:nvSpPr>
        <p:spPr>
          <a:xfrm>
            <a:off x="5218039" y="2618"/>
            <a:ext cx="3429124" cy="34302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32" y="21600"/>
                </a:lnTo>
                <a:lnTo>
                  <a:pt x="0" y="21600"/>
                </a:lnTo>
                <a:close/>
              </a:path>
            </a:pathLst>
          </a:custGeom>
          <a:solidFill>
            <a:srgbClr val="C2E0BA"/>
          </a:solidFill>
          <a:ln w="12700">
            <a:miter lim="400000"/>
          </a:ln>
        </p:spPr>
        <p:txBody>
          <a:bodyPr lIns="45719" rIns="45719" anchor="ctr"/>
          <a:lstStyle/>
          <a:p>
            <a:pPr algn="ctr">
              <a:defRPr>
                <a:solidFill>
                  <a:srgbClr val="FFFFFF"/>
                </a:solidFill>
              </a:defRPr>
            </a:pPr>
          </a:p>
        </p:txBody>
      </p:sp>
      <p:sp>
        <p:nvSpPr>
          <p:cNvPr id="105" name="Rectangle 13"/>
          <p:cNvSpPr/>
          <p:nvPr/>
        </p:nvSpPr>
        <p:spPr>
          <a:xfrm>
            <a:off x="5218040" y="3427486"/>
            <a:ext cx="3483870" cy="3432820"/>
          </a:xfrm>
          <a:prstGeom prst="rect">
            <a:avLst/>
          </a:prstGeom>
          <a:solidFill>
            <a:schemeClr val="accent2"/>
          </a:solidFill>
          <a:ln w="12700">
            <a:miter lim="400000"/>
          </a:ln>
        </p:spPr>
        <p:txBody>
          <a:bodyPr lIns="45719" rIns="45719" anchor="ctr"/>
          <a:lstStyle/>
          <a:p>
            <a:pPr algn="ctr">
              <a:defRPr>
                <a:solidFill>
                  <a:srgbClr val="FFFFFF"/>
                </a:solidFill>
              </a:defRPr>
            </a:pPr>
          </a:p>
        </p:txBody>
      </p:sp>
      <p:sp>
        <p:nvSpPr>
          <p:cNvPr id="106" name="Rectangle 15"/>
          <p:cNvSpPr/>
          <p:nvPr/>
        </p:nvSpPr>
        <p:spPr>
          <a:xfrm>
            <a:off x="8709837" y="3431304"/>
            <a:ext cx="3482164" cy="3430265"/>
          </a:xfrm>
          <a:prstGeom prst="rect">
            <a:avLst/>
          </a:prstGeom>
          <a:solidFill>
            <a:srgbClr val="C2E0BA"/>
          </a:solidFill>
          <a:ln w="12700">
            <a:miter lim="400000"/>
          </a:ln>
        </p:spPr>
        <p:txBody>
          <a:bodyPr lIns="45719" rIns="45719" anchor="ctr"/>
          <a:lstStyle/>
          <a:p>
            <a:pPr algn="ctr">
              <a:defRPr>
                <a:solidFill>
                  <a:srgbClr val="FFFFFF"/>
                </a:solidFill>
              </a:defRPr>
            </a:pPr>
          </a:p>
        </p:txBody>
      </p:sp>
      <p:sp>
        <p:nvSpPr>
          <p:cNvPr id="107" name="Freeform: Shape 17"/>
          <p:cNvSpPr/>
          <p:nvPr/>
        </p:nvSpPr>
        <p:spPr>
          <a:xfrm flipV="1" rot="5400000">
            <a:off x="8727793" y="3399851"/>
            <a:ext cx="3432753" cy="3495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cubicBezTo>
                  <a:pt x="21600" y="11929"/>
                  <a:pt x="11929" y="21600"/>
                  <a:pt x="0" y="21600"/>
                </a:cubicBezTo>
                <a:close/>
              </a:path>
            </a:pathLst>
          </a:custGeom>
          <a:solidFill>
            <a:schemeClr val="accent5"/>
          </a:solidFill>
          <a:ln w="12700">
            <a:miter lim="400000"/>
          </a:ln>
        </p:spPr>
        <p:txBody>
          <a:bodyPr lIns="45719" rIns="45719" anchor="ctr"/>
          <a:lstStyle/>
          <a:p>
            <a:pPr algn="ctr"/>
          </a:p>
        </p:txBody>
      </p:sp>
      <p:pic>
        <p:nvPicPr>
          <p:cNvPr id="108" name="Picture 4" descr="Picture 4"/>
          <p:cNvPicPr>
            <a:picLocks noChangeAspect="1"/>
          </p:cNvPicPr>
          <p:nvPr/>
        </p:nvPicPr>
        <p:blipFill>
          <a:blip r:embed="rId3">
            <a:extLst/>
          </a:blip>
          <a:srcRect l="0" t="0" r="1" b="25703"/>
          <a:stretch>
            <a:fillRect/>
          </a:stretch>
        </p:blipFill>
        <p:spPr>
          <a:xfrm>
            <a:off x="5218039" y="-6057"/>
            <a:ext cx="6973095" cy="34452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2"/>
                </a:lnTo>
                <a:lnTo>
                  <a:pt x="10622" y="12"/>
                </a:lnTo>
                <a:lnTo>
                  <a:pt x="0" y="21550"/>
                </a:lnTo>
                <a:lnTo>
                  <a:pt x="0" y="21600"/>
                </a:lnTo>
                <a:lnTo>
                  <a:pt x="21600" y="21600"/>
                </a:lnTo>
                <a:lnTo>
                  <a:pt x="21600" y="0"/>
                </a:lnTo>
                <a:lnTo>
                  <a:pt x="0" y="0"/>
                </a:lnTo>
                <a:close/>
              </a:path>
            </a:pathLst>
          </a:cu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0" name="Title 1"/>
          <p:cNvSpPr txBox="1"/>
          <p:nvPr>
            <p:ph type="title"/>
          </p:nvPr>
        </p:nvSpPr>
        <p:spPr>
          <a:xfrm>
            <a:off x="1077361" y="720433"/>
            <a:ext cx="9950105" cy="1507377"/>
          </a:xfrm>
          <a:prstGeom prst="rect">
            <a:avLst/>
          </a:prstGeom>
        </p:spPr>
        <p:txBody>
          <a:bodyPr/>
          <a:lstStyle/>
          <a:p>
            <a:pPr/>
            <a:r>
              <a:t>Executive Summary</a:t>
            </a:r>
          </a:p>
        </p:txBody>
      </p:sp>
      <p:grpSp>
        <p:nvGrpSpPr>
          <p:cNvPr id="117" name="Content Placeholder 2"/>
          <p:cNvGrpSpPr/>
          <p:nvPr/>
        </p:nvGrpSpPr>
        <p:grpSpPr>
          <a:xfrm>
            <a:off x="1363583" y="2427315"/>
            <a:ext cx="9377658" cy="3740211"/>
            <a:chOff x="0" y="0"/>
            <a:chExt cx="9377656" cy="3740210"/>
          </a:xfrm>
        </p:grpSpPr>
        <p:sp>
          <p:nvSpPr>
            <p:cNvPr id="111" name="Rectangle"/>
            <p:cNvSpPr/>
            <p:nvPr/>
          </p:nvSpPr>
          <p:spPr>
            <a:xfrm>
              <a:off x="0" y="0"/>
              <a:ext cx="1509049" cy="1448024"/>
            </a:xfrm>
            <a:prstGeom prst="rect">
              <a:avLst/>
            </a:prstGeom>
            <a:blipFill rotWithShape="1">
              <a:blip r:embed="rId2"/>
              <a:srcRect l="0" t="0" r="0" b="0"/>
              <a:stretch>
                <a:fillRect/>
              </a:stretch>
            </a:blipFill>
            <a:ln w="12700" cap="flat">
              <a:solidFill>
                <a:srgbClr val="FFFFFF"/>
              </a:solidFill>
              <a:prstDash val="solid"/>
              <a:miter lim="800000"/>
            </a:ln>
            <a:effectLst/>
          </p:spPr>
          <p:txBody>
            <a:bodyPr wrap="square" lIns="45719" tIns="45719" rIns="45719" bIns="45719" numCol="1" anchor="t">
              <a:noAutofit/>
            </a:bodyPr>
            <a:lstStyle/>
            <a:p>
              <a:pPr>
                <a:lnSpc>
                  <a:spcPct val="120000"/>
                </a:lnSpc>
                <a:spcBef>
                  <a:spcPts val="1000"/>
                </a:spcBef>
              </a:pPr>
            </a:p>
          </p:txBody>
        </p:sp>
        <p:sp>
          <p:nvSpPr>
            <p:cNvPr id="112" name="Project Goals"/>
            <p:cNvSpPr txBox="1"/>
            <p:nvPr/>
          </p:nvSpPr>
          <p:spPr>
            <a:xfrm>
              <a:off x="0" y="1598351"/>
              <a:ext cx="4311566" cy="5461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defTabSz="1600200">
                <a:spcBef>
                  <a:spcPts val="1500"/>
                </a:spcBef>
                <a:defRPr b="1" sz="3600"/>
              </a:lvl1pPr>
            </a:lstStyle>
            <a:p>
              <a:pPr/>
              <a:r>
                <a:t>Project Goals</a:t>
              </a:r>
            </a:p>
          </p:txBody>
        </p:sp>
        <p:sp>
          <p:nvSpPr>
            <p:cNvPr id="113" name="Develop a Machine Learning Model with meaningful predictive power using a large, feature-rich dataset.…"/>
            <p:cNvSpPr txBox="1"/>
            <p:nvPr/>
          </p:nvSpPr>
          <p:spPr>
            <a:xfrm>
              <a:off x="0" y="2288854"/>
              <a:ext cx="4311566" cy="13606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p>
              <a:pPr defTabSz="755650">
                <a:spcBef>
                  <a:spcPts val="700"/>
                </a:spcBef>
                <a:defRPr sz="1700"/>
              </a:pPr>
              <a:r>
                <a:t>Develop a Machine Learning Model with meaningful predictive power using a large, feature-rich dataset.</a:t>
              </a:r>
            </a:p>
            <a:p>
              <a:pPr defTabSz="755650">
                <a:spcBef>
                  <a:spcPts val="700"/>
                </a:spcBef>
                <a:defRPr sz="1700"/>
              </a:pPr>
              <a:r>
                <a:t>We avoided using time-series data so as not to repeat our last project. </a:t>
              </a:r>
            </a:p>
          </p:txBody>
        </p:sp>
        <p:sp>
          <p:nvSpPr>
            <p:cNvPr id="114" name="Rectangle"/>
            <p:cNvSpPr/>
            <p:nvPr/>
          </p:nvSpPr>
          <p:spPr>
            <a:xfrm>
              <a:off x="5066090" y="0"/>
              <a:ext cx="1509049" cy="1448024"/>
            </a:xfrm>
            <a:prstGeom prst="rect">
              <a:avLst/>
            </a:prstGeom>
            <a:blipFill rotWithShape="1">
              <a:blip r:embed="rId3"/>
              <a:srcRect l="0" t="0" r="0" b="0"/>
              <a:stretch>
                <a:fillRect/>
              </a:stretch>
            </a:blipFill>
            <a:ln w="12700" cap="flat">
              <a:solidFill>
                <a:srgbClr val="FFFFFF"/>
              </a:solidFill>
              <a:prstDash val="solid"/>
              <a:miter lim="800000"/>
            </a:ln>
            <a:effectLst/>
          </p:spPr>
          <p:txBody>
            <a:bodyPr wrap="square" lIns="45719" tIns="45719" rIns="45719" bIns="45719" numCol="1" anchor="t">
              <a:noAutofit/>
            </a:bodyPr>
            <a:lstStyle/>
            <a:p>
              <a:pPr>
                <a:lnSpc>
                  <a:spcPct val="120000"/>
                </a:lnSpc>
                <a:spcBef>
                  <a:spcPts val="1000"/>
                </a:spcBef>
              </a:pPr>
            </a:p>
          </p:txBody>
        </p:sp>
        <p:sp>
          <p:nvSpPr>
            <p:cNvPr id="115" name="Project Overview"/>
            <p:cNvSpPr txBox="1"/>
            <p:nvPr/>
          </p:nvSpPr>
          <p:spPr>
            <a:xfrm>
              <a:off x="5066090" y="1598351"/>
              <a:ext cx="4311567" cy="5461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defTabSz="1600200">
                <a:spcBef>
                  <a:spcPts val="1500"/>
                </a:spcBef>
                <a:defRPr b="1" sz="3600"/>
              </a:lvl1pPr>
            </a:lstStyle>
            <a:p>
              <a:pPr/>
              <a:r>
                <a:t>Project Overview</a:t>
              </a:r>
            </a:p>
          </p:txBody>
        </p:sp>
        <p:sp>
          <p:nvSpPr>
            <p:cNvPr id="116" name="We obtained data through a source dedicated to data exploration.…"/>
            <p:cNvSpPr txBox="1"/>
            <p:nvPr/>
          </p:nvSpPr>
          <p:spPr>
            <a:xfrm>
              <a:off x="5066090" y="2288854"/>
              <a:ext cx="4311567" cy="145135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p>
              <a:pPr defTabSz="755650">
                <a:spcBef>
                  <a:spcPts val="700"/>
                </a:spcBef>
                <a:defRPr sz="1700"/>
              </a:pPr>
              <a:r>
                <a:t>We obtained data through a source dedicated to data exploration. </a:t>
              </a:r>
            </a:p>
            <a:p>
              <a:pPr defTabSz="755650">
                <a:spcBef>
                  <a:spcPts val="700"/>
                </a:spcBef>
                <a:defRPr sz="1700"/>
              </a:pPr>
              <a:r>
                <a:t>We chose a dataset that looked feature-rich and built out our project from there. </a:t>
              </a:r>
            </a:p>
          </p:txBody>
        </p:sp>
      </p:gr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Rectangle 9"/>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20" name="Title 1"/>
          <p:cNvSpPr txBox="1"/>
          <p:nvPr>
            <p:ph type="title"/>
          </p:nvPr>
        </p:nvSpPr>
        <p:spPr>
          <a:xfrm>
            <a:off x="1077361" y="720434"/>
            <a:ext cx="4855353" cy="1507377"/>
          </a:xfrm>
          <a:prstGeom prst="rect">
            <a:avLst/>
          </a:prstGeom>
        </p:spPr>
        <p:txBody>
          <a:bodyPr/>
          <a:lstStyle/>
          <a:p>
            <a:pPr/>
            <a:r>
              <a:t>Data Collection</a:t>
            </a:r>
          </a:p>
        </p:txBody>
      </p:sp>
      <p:sp>
        <p:nvSpPr>
          <p:cNvPr id="121" name="Content Placeholder 2"/>
          <p:cNvSpPr txBox="1"/>
          <p:nvPr>
            <p:ph type="body" sz="half" idx="1"/>
          </p:nvPr>
        </p:nvSpPr>
        <p:spPr>
          <a:xfrm>
            <a:off x="1077361" y="2427315"/>
            <a:ext cx="4855353" cy="3513515"/>
          </a:xfrm>
          <a:prstGeom prst="rect">
            <a:avLst/>
          </a:prstGeom>
        </p:spPr>
        <p:txBody>
          <a:bodyPr/>
          <a:lstStyle/>
          <a:p>
            <a:pPr/>
            <a:r>
              <a:t>Initial dataset contained 19,000 rows, and 18 Features containing various vehicle attributes including:</a:t>
            </a:r>
          </a:p>
          <a:p>
            <a:pPr lvl="2" marL="548640" indent="-228600">
              <a:spcBef>
                <a:spcPts val="500"/>
              </a:spcBef>
              <a:defRPr sz="1400"/>
            </a:pPr>
            <a:r>
              <a:t>Price</a:t>
            </a:r>
          </a:p>
          <a:p>
            <a:pPr lvl="2" marL="548640" indent="-228600">
              <a:spcBef>
                <a:spcPts val="500"/>
              </a:spcBef>
              <a:defRPr sz="1400"/>
            </a:pPr>
            <a:r>
              <a:t>Production Year</a:t>
            </a:r>
          </a:p>
          <a:p>
            <a:pPr lvl="2" marL="548640" indent="-228600">
              <a:spcBef>
                <a:spcPts val="500"/>
              </a:spcBef>
              <a:defRPr sz="1400"/>
            </a:pPr>
            <a:r>
              <a:t>Color</a:t>
            </a:r>
          </a:p>
          <a:p>
            <a:pPr lvl="2" marL="548640" indent="-228600">
              <a:spcBef>
                <a:spcPts val="500"/>
              </a:spcBef>
              <a:defRPr sz="1400"/>
            </a:pPr>
            <a:r>
              <a:t>Fuel Type</a:t>
            </a:r>
          </a:p>
          <a:p>
            <a:pPr lvl="2" marL="548640" indent="-228600">
              <a:spcBef>
                <a:spcPts val="500"/>
              </a:spcBef>
              <a:defRPr sz="1400"/>
            </a:pPr>
            <a:r>
              <a:t>Mileage</a:t>
            </a:r>
          </a:p>
          <a:p>
            <a:pPr lvl="2" marL="548640" indent="-228600">
              <a:spcBef>
                <a:spcPts val="500"/>
              </a:spcBef>
              <a:defRPr sz="1400"/>
            </a:pPr>
            <a:r>
              <a:t>Make</a:t>
            </a:r>
          </a:p>
          <a:p>
            <a:pPr lvl="2" marL="548640" indent="-228600">
              <a:spcBef>
                <a:spcPts val="500"/>
              </a:spcBef>
              <a:defRPr sz="1400"/>
            </a:pPr>
            <a:r>
              <a:t>Model</a:t>
            </a:r>
          </a:p>
        </p:txBody>
      </p:sp>
      <p:sp>
        <p:nvSpPr>
          <p:cNvPr id="122" name="Freeform: Shape 11"/>
          <p:cNvSpPr/>
          <p:nvPr/>
        </p:nvSpPr>
        <p:spPr>
          <a:xfrm>
            <a:off x="8703267" y="3431554"/>
            <a:ext cx="3488734" cy="34327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0"/>
                </a:lnTo>
                <a:lnTo>
                  <a:pt x="21600" y="21600"/>
                </a:lnTo>
                <a:lnTo>
                  <a:pt x="0" y="21600"/>
                </a:lnTo>
                <a:lnTo>
                  <a:pt x="0" y="21593"/>
                </a:lnTo>
                <a:lnTo>
                  <a:pt x="0" y="21593"/>
                </a:lnTo>
                <a:lnTo>
                  <a:pt x="47" y="21593"/>
                </a:lnTo>
                <a:lnTo>
                  <a:pt x="47" y="21592"/>
                </a:lnTo>
                <a:lnTo>
                  <a:pt x="1112" y="21565"/>
                </a:lnTo>
                <a:cubicBezTo>
                  <a:pt x="12168" y="21003"/>
                  <a:pt x="21030" y="12108"/>
                  <a:pt x="21574" y="1021"/>
                </a:cubicBezTo>
                <a:lnTo>
                  <a:pt x="21597" y="44"/>
                </a:lnTo>
                <a:lnTo>
                  <a:pt x="21600" y="44"/>
                </a:lnTo>
                <a:close/>
              </a:path>
            </a:pathLst>
          </a:custGeom>
          <a:solidFill>
            <a:srgbClr val="413424"/>
          </a:solidFill>
          <a:ln w="12700">
            <a:miter lim="400000"/>
          </a:ln>
        </p:spPr>
        <p:txBody>
          <a:bodyPr lIns="45719" rIns="45719" anchor="ctr"/>
          <a:lstStyle/>
          <a:p>
            <a:pPr algn="ctr">
              <a:defRPr>
                <a:solidFill>
                  <a:srgbClr val="FFFFFF"/>
                </a:solidFill>
              </a:defRPr>
            </a:pPr>
          </a:p>
        </p:txBody>
      </p:sp>
      <p:pic>
        <p:nvPicPr>
          <p:cNvPr id="123" name="Picture 4" descr="Picture 4"/>
          <p:cNvPicPr>
            <a:picLocks noChangeAspect="1"/>
          </p:cNvPicPr>
          <p:nvPr/>
        </p:nvPicPr>
        <p:blipFill>
          <a:blip r:embed="rId2">
            <a:extLst/>
          </a:blip>
          <a:srcRect l="19906" t="0" r="18618" b="0"/>
          <a:stretch>
            <a:fillRect/>
          </a:stretch>
        </p:blipFill>
        <p:spPr>
          <a:xfrm>
            <a:off x="6967018" y="9"/>
            <a:ext cx="5224860" cy="68631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7209" y="21600"/>
                </a:lnTo>
                <a:lnTo>
                  <a:pt x="7920" y="21586"/>
                </a:lnTo>
                <a:cubicBezTo>
                  <a:pt x="15302" y="21305"/>
                  <a:pt x="21221" y="16856"/>
                  <a:pt x="21584" y="11310"/>
                </a:cubicBezTo>
                <a:lnTo>
                  <a:pt x="21598" y="10822"/>
                </a:lnTo>
                <a:lnTo>
                  <a:pt x="21600" y="10822"/>
                </a:lnTo>
                <a:lnTo>
                  <a:pt x="21600" y="10771"/>
                </a:lnTo>
                <a:lnTo>
                  <a:pt x="21600" y="0"/>
                </a:lnTo>
                <a:lnTo>
                  <a:pt x="0" y="0"/>
                </a:lnTo>
                <a:close/>
              </a:path>
            </a:pathLst>
          </a:cu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 name="Rectangle 23"/>
          <p:cNvSpPr/>
          <p:nvPr/>
        </p:nvSpPr>
        <p:spPr>
          <a:xfrm>
            <a:off x="0" y="1270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26" name="Title 1"/>
          <p:cNvSpPr txBox="1"/>
          <p:nvPr>
            <p:ph type="title"/>
          </p:nvPr>
        </p:nvSpPr>
        <p:spPr>
          <a:xfrm>
            <a:off x="1077363" y="720434"/>
            <a:ext cx="4140098" cy="1507377"/>
          </a:xfrm>
          <a:prstGeom prst="rect">
            <a:avLst/>
          </a:prstGeom>
        </p:spPr>
        <p:txBody>
          <a:bodyPr/>
          <a:lstStyle/>
          <a:p>
            <a:pPr/>
            <a:r>
              <a:t> Data Exploration</a:t>
            </a:r>
          </a:p>
        </p:txBody>
      </p:sp>
      <p:sp>
        <p:nvSpPr>
          <p:cNvPr id="127" name="Content Placeholder 2"/>
          <p:cNvSpPr txBox="1"/>
          <p:nvPr>
            <p:ph type="body" sz="quarter" idx="1"/>
          </p:nvPr>
        </p:nvSpPr>
        <p:spPr>
          <a:xfrm>
            <a:off x="1077363" y="2427315"/>
            <a:ext cx="4140098" cy="3513515"/>
          </a:xfrm>
          <a:prstGeom prst="rect">
            <a:avLst/>
          </a:prstGeom>
        </p:spPr>
        <p:txBody>
          <a:bodyPr/>
          <a:lstStyle/>
          <a:p>
            <a:pPr>
              <a:lnSpc>
                <a:spcPct val="88000"/>
              </a:lnSpc>
              <a:defRPr sz="1300"/>
            </a:pPr>
            <a:r>
              <a:t>The data set contained 1590 unique make and models. </a:t>
            </a:r>
          </a:p>
          <a:p>
            <a:pPr>
              <a:lnSpc>
                <a:spcPct val="88000"/>
              </a:lnSpc>
              <a:defRPr sz="1300"/>
            </a:pPr>
            <a:r>
              <a:t>We checked to see which columns were numerical and which were objects</a:t>
            </a:r>
            <a:endParaRPr sz="1600"/>
          </a:p>
          <a:p>
            <a:pPr lvl="2" marL="548640" indent="-228600">
              <a:lnSpc>
                <a:spcPct val="88000"/>
              </a:lnSpc>
              <a:spcBef>
                <a:spcPts val="500"/>
              </a:spcBef>
              <a:defRPr sz="1000"/>
            </a:pPr>
            <a:r>
              <a:t>9 Numeric</a:t>
            </a:r>
            <a:endParaRPr sz="1200"/>
          </a:p>
          <a:p>
            <a:pPr lvl="2" marL="548640" indent="-228600">
              <a:lnSpc>
                <a:spcPct val="88000"/>
              </a:lnSpc>
              <a:spcBef>
                <a:spcPts val="500"/>
              </a:spcBef>
              <a:defRPr sz="1000"/>
            </a:pPr>
            <a:r>
              <a:t>9 Categorical</a:t>
            </a:r>
            <a:endParaRPr sz="1200"/>
          </a:p>
          <a:p>
            <a:pPr>
              <a:lnSpc>
                <a:spcPct val="88000"/>
              </a:lnSpc>
              <a:defRPr sz="1300"/>
            </a:pPr>
            <a:r>
              <a:t>We checked the distribution of all categorical variables and found two heavily imbalanced (columns where 90% of the data was weighted</a:t>
            </a:r>
            <a:endParaRPr sz="1600"/>
          </a:p>
          <a:p>
            <a:pPr lvl="2" marL="548640" indent="-228600">
              <a:lnSpc>
                <a:spcPct val="88000"/>
              </a:lnSpc>
              <a:spcBef>
                <a:spcPts val="500"/>
              </a:spcBef>
              <a:defRPr sz="1300"/>
            </a:pPr>
            <a:r>
              <a:t>Steering wheel column (Left or Right) – Majority were left-side</a:t>
            </a:r>
            <a:endParaRPr sz="1200"/>
          </a:p>
          <a:p>
            <a:pPr lvl="2" marL="548640" indent="-228600">
              <a:lnSpc>
                <a:spcPct val="88000"/>
              </a:lnSpc>
              <a:spcBef>
                <a:spcPts val="500"/>
              </a:spcBef>
              <a:defRPr sz="1300"/>
            </a:pPr>
            <a:r>
              <a:t>Number of doors (2 or 4) – Majority were 4-door</a:t>
            </a:r>
            <a:endParaRPr sz="1200"/>
          </a:p>
          <a:p>
            <a:pPr>
              <a:lnSpc>
                <a:spcPct val="88000"/>
              </a:lnSpc>
              <a:defRPr sz="1300"/>
            </a:pPr>
            <a:r>
              <a:t>We found no direct correlation between price and the other numerical features. </a:t>
            </a:r>
          </a:p>
        </p:txBody>
      </p:sp>
      <p:sp>
        <p:nvSpPr>
          <p:cNvPr id="128" name="Freeform: Shape 24"/>
          <p:cNvSpPr/>
          <p:nvPr/>
        </p:nvSpPr>
        <p:spPr>
          <a:xfrm rot="16200000">
            <a:off x="8794726" y="-9067"/>
            <a:ext cx="3388209" cy="34063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9" y="0"/>
                </a:moveTo>
                <a:lnTo>
                  <a:pt x="21600" y="0"/>
                </a:lnTo>
                <a:lnTo>
                  <a:pt x="21600" y="21600"/>
                </a:lnTo>
                <a:lnTo>
                  <a:pt x="0" y="21600"/>
                </a:lnTo>
                <a:lnTo>
                  <a:pt x="504" y="21588"/>
                </a:lnTo>
                <a:cubicBezTo>
                  <a:pt x="11888" y="21026"/>
                  <a:pt x="21014" y="12130"/>
                  <a:pt x="21573" y="1042"/>
                </a:cubicBezTo>
                <a:close/>
              </a:path>
            </a:pathLst>
          </a:custGeom>
          <a:solidFill>
            <a:schemeClr val="accent5"/>
          </a:solidFill>
          <a:ln w="12700">
            <a:miter lim="400000"/>
          </a:ln>
        </p:spPr>
        <p:txBody>
          <a:bodyPr lIns="45719" rIns="45719" anchor="ctr"/>
          <a:lstStyle/>
          <a:p>
            <a:pPr algn="ctr">
              <a:defRPr>
                <a:solidFill>
                  <a:srgbClr val="FFFFFF"/>
                </a:solidFill>
              </a:defRPr>
            </a:pPr>
          </a:p>
        </p:txBody>
      </p:sp>
      <p:sp>
        <p:nvSpPr>
          <p:cNvPr id="129" name="Freeform: Shape 22"/>
          <p:cNvSpPr/>
          <p:nvPr/>
        </p:nvSpPr>
        <p:spPr>
          <a:xfrm>
            <a:off x="8803792" y="3470885"/>
            <a:ext cx="3388209" cy="34063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9" y="0"/>
                </a:moveTo>
                <a:lnTo>
                  <a:pt x="21600" y="0"/>
                </a:lnTo>
                <a:lnTo>
                  <a:pt x="21600" y="21600"/>
                </a:lnTo>
                <a:lnTo>
                  <a:pt x="0" y="21600"/>
                </a:lnTo>
                <a:lnTo>
                  <a:pt x="504" y="21588"/>
                </a:lnTo>
                <a:cubicBezTo>
                  <a:pt x="11888" y="21026"/>
                  <a:pt x="21014" y="12130"/>
                  <a:pt x="21573" y="1042"/>
                </a:cubicBezTo>
                <a:close/>
              </a:path>
            </a:pathLst>
          </a:custGeom>
          <a:solidFill>
            <a:srgbClr val="413424"/>
          </a:solidFill>
          <a:ln w="12700">
            <a:miter lim="400000"/>
          </a:ln>
        </p:spPr>
        <p:txBody>
          <a:bodyPr lIns="45719" rIns="45719" anchor="ctr"/>
          <a:lstStyle/>
          <a:p>
            <a:pPr algn="ctr">
              <a:defRPr>
                <a:solidFill>
                  <a:srgbClr val="FFFFFF"/>
                </a:solidFill>
              </a:defRPr>
            </a:pPr>
          </a:p>
        </p:txBody>
      </p:sp>
      <p:pic>
        <p:nvPicPr>
          <p:cNvPr id="130" name="Picture 8" descr="Picture 8"/>
          <p:cNvPicPr>
            <a:picLocks noChangeAspect="1"/>
          </p:cNvPicPr>
          <p:nvPr/>
        </p:nvPicPr>
        <p:blipFill>
          <a:blip r:embed="rId2">
            <a:extLst/>
          </a:blip>
          <a:stretch>
            <a:fillRect/>
          </a:stretch>
        </p:blipFill>
        <p:spPr>
          <a:xfrm>
            <a:off x="6146463" y="1435636"/>
            <a:ext cx="4788863" cy="3986727"/>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Rectangle 9"/>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33" name="Title 1"/>
          <p:cNvSpPr txBox="1"/>
          <p:nvPr>
            <p:ph type="title"/>
          </p:nvPr>
        </p:nvSpPr>
        <p:spPr>
          <a:xfrm>
            <a:off x="1077361" y="720434"/>
            <a:ext cx="4855353" cy="1507377"/>
          </a:xfrm>
          <a:prstGeom prst="rect">
            <a:avLst/>
          </a:prstGeom>
        </p:spPr>
        <p:txBody>
          <a:bodyPr/>
          <a:lstStyle/>
          <a:p>
            <a:pPr/>
            <a:r>
              <a:t>Data Cleanup</a:t>
            </a:r>
          </a:p>
        </p:txBody>
      </p:sp>
      <p:sp>
        <p:nvSpPr>
          <p:cNvPr id="134" name="Content Placeholder 2"/>
          <p:cNvSpPr txBox="1"/>
          <p:nvPr>
            <p:ph type="body" sz="half" idx="1"/>
          </p:nvPr>
        </p:nvSpPr>
        <p:spPr>
          <a:xfrm>
            <a:off x="1077361" y="2427315"/>
            <a:ext cx="4855353" cy="3513515"/>
          </a:xfrm>
          <a:prstGeom prst="rect">
            <a:avLst/>
          </a:prstGeom>
        </p:spPr>
        <p:txBody>
          <a:bodyPr/>
          <a:lstStyle/>
          <a:p>
            <a:pPr>
              <a:lnSpc>
                <a:spcPct val="110000"/>
              </a:lnSpc>
              <a:defRPr sz="1300"/>
            </a:pPr>
            <a:r>
              <a:t>We first needed to identify features that had no appreciable impact on price, such as the ID column.</a:t>
            </a:r>
          </a:p>
          <a:p>
            <a:pPr>
              <a:lnSpc>
                <a:spcPct val="110000"/>
              </a:lnSpc>
              <a:defRPr sz="1300"/>
            </a:pPr>
            <a:r>
              <a:t>We stripped unnecessary characters in the numeric data and converted the columns to the correct data type.</a:t>
            </a:r>
          </a:p>
          <a:p>
            <a:pPr>
              <a:lnSpc>
                <a:spcPct val="110000"/>
              </a:lnSpc>
              <a:defRPr sz="1300"/>
            </a:pPr>
            <a:r>
              <a:t>We converted mileage to miles, because this is America.</a:t>
            </a:r>
          </a:p>
          <a:p>
            <a:pPr>
              <a:lnSpc>
                <a:spcPct val="110000"/>
              </a:lnSpc>
              <a:defRPr sz="1300"/>
            </a:pPr>
            <a:r>
              <a:t>We combined make and model columns.</a:t>
            </a:r>
          </a:p>
          <a:p>
            <a:pPr>
              <a:lnSpc>
                <a:spcPct val="110000"/>
              </a:lnSpc>
              <a:defRPr sz="1300"/>
            </a:pPr>
            <a:r>
              <a:t>We dropped heavily imbalanced columns.</a:t>
            </a:r>
          </a:p>
          <a:p>
            <a:pPr>
              <a:lnSpc>
                <a:spcPct val="110000"/>
              </a:lnSpc>
              <a:defRPr sz="1300"/>
            </a:pPr>
            <a:r>
              <a:t>We checked for NaN data and found none. </a:t>
            </a:r>
          </a:p>
          <a:p>
            <a:pPr>
              <a:lnSpc>
                <a:spcPct val="110000"/>
              </a:lnSpc>
              <a:defRPr sz="1300"/>
            </a:pPr>
            <a:r>
              <a:t>We saved the resulting data into a new CSV file. </a:t>
            </a:r>
          </a:p>
        </p:txBody>
      </p:sp>
      <p:sp>
        <p:nvSpPr>
          <p:cNvPr id="135" name="Freeform: Shape 11"/>
          <p:cNvSpPr/>
          <p:nvPr/>
        </p:nvSpPr>
        <p:spPr>
          <a:xfrm>
            <a:off x="8703267" y="3431554"/>
            <a:ext cx="3488734" cy="34327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0"/>
                </a:lnTo>
                <a:lnTo>
                  <a:pt x="21600" y="21600"/>
                </a:lnTo>
                <a:lnTo>
                  <a:pt x="0" y="21600"/>
                </a:lnTo>
                <a:lnTo>
                  <a:pt x="0" y="21593"/>
                </a:lnTo>
                <a:lnTo>
                  <a:pt x="0" y="21593"/>
                </a:lnTo>
                <a:lnTo>
                  <a:pt x="47" y="21593"/>
                </a:lnTo>
                <a:lnTo>
                  <a:pt x="47" y="21592"/>
                </a:lnTo>
                <a:lnTo>
                  <a:pt x="1112" y="21565"/>
                </a:lnTo>
                <a:cubicBezTo>
                  <a:pt x="12168" y="21003"/>
                  <a:pt x="21030" y="12108"/>
                  <a:pt x="21574" y="1021"/>
                </a:cubicBezTo>
                <a:lnTo>
                  <a:pt x="21597" y="44"/>
                </a:lnTo>
                <a:lnTo>
                  <a:pt x="21600" y="44"/>
                </a:lnTo>
                <a:close/>
              </a:path>
            </a:pathLst>
          </a:custGeom>
          <a:solidFill>
            <a:srgbClr val="413424"/>
          </a:solidFill>
          <a:ln w="12700">
            <a:miter lim="400000"/>
          </a:ln>
        </p:spPr>
        <p:txBody>
          <a:bodyPr lIns="45719" rIns="45719" anchor="ctr"/>
          <a:lstStyle/>
          <a:p>
            <a:pPr algn="ctr">
              <a:defRPr>
                <a:solidFill>
                  <a:srgbClr val="FFFFFF"/>
                </a:solidFill>
              </a:defRPr>
            </a:pPr>
          </a:p>
        </p:txBody>
      </p:sp>
      <p:pic>
        <p:nvPicPr>
          <p:cNvPr id="136" name="Picture 4" descr="Picture 4"/>
          <p:cNvPicPr>
            <a:picLocks noChangeAspect="1"/>
          </p:cNvPicPr>
          <p:nvPr/>
        </p:nvPicPr>
        <p:blipFill>
          <a:blip r:embed="rId2">
            <a:extLst/>
          </a:blip>
          <a:srcRect l="20544" t="0" r="36633" b="0"/>
          <a:stretch>
            <a:fillRect/>
          </a:stretch>
        </p:blipFill>
        <p:spPr>
          <a:xfrm>
            <a:off x="6967018" y="9"/>
            <a:ext cx="5224860" cy="6863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7209" y="21600"/>
                </a:lnTo>
                <a:lnTo>
                  <a:pt x="7920" y="21586"/>
                </a:lnTo>
                <a:cubicBezTo>
                  <a:pt x="15302" y="21305"/>
                  <a:pt x="21221" y="16856"/>
                  <a:pt x="21584" y="11310"/>
                </a:cubicBezTo>
                <a:lnTo>
                  <a:pt x="21598" y="10822"/>
                </a:lnTo>
                <a:lnTo>
                  <a:pt x="21600" y="10822"/>
                </a:lnTo>
                <a:lnTo>
                  <a:pt x="21600" y="10771"/>
                </a:lnTo>
                <a:lnTo>
                  <a:pt x="21600" y="0"/>
                </a:lnTo>
                <a:lnTo>
                  <a:pt x="0" y="0"/>
                </a:lnTo>
                <a:close/>
              </a:path>
            </a:pathLst>
          </a:cu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Rectangle 30"/>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39" name="Title 1"/>
          <p:cNvSpPr txBox="1"/>
          <p:nvPr>
            <p:ph type="title"/>
          </p:nvPr>
        </p:nvSpPr>
        <p:spPr>
          <a:xfrm>
            <a:off x="1077361" y="720434"/>
            <a:ext cx="6470596" cy="1507377"/>
          </a:xfrm>
          <a:prstGeom prst="rect">
            <a:avLst/>
          </a:prstGeom>
        </p:spPr>
        <p:txBody>
          <a:bodyPr/>
          <a:lstStyle/>
          <a:p>
            <a:pPr/>
            <a:r>
              <a:t>Approach</a:t>
            </a:r>
          </a:p>
        </p:txBody>
      </p:sp>
      <p:sp>
        <p:nvSpPr>
          <p:cNvPr id="140" name="Content Placeholder 2"/>
          <p:cNvSpPr txBox="1"/>
          <p:nvPr>
            <p:ph type="body" sz="half" idx="1"/>
          </p:nvPr>
        </p:nvSpPr>
        <p:spPr>
          <a:xfrm>
            <a:off x="1077361" y="2427315"/>
            <a:ext cx="6470596" cy="3513515"/>
          </a:xfrm>
          <a:prstGeom prst="rect">
            <a:avLst/>
          </a:prstGeom>
        </p:spPr>
        <p:txBody>
          <a:bodyPr/>
          <a:lstStyle/>
          <a:p>
            <a:pPr>
              <a:lnSpc>
                <a:spcPct val="110000"/>
              </a:lnSpc>
              <a:defRPr sz="1100"/>
            </a:pPr>
            <a:r>
              <a:t>Split the pricing column from the rest of the dataset using TrainTestSplit.</a:t>
            </a:r>
          </a:p>
          <a:p>
            <a:pPr>
              <a:lnSpc>
                <a:spcPct val="110000"/>
              </a:lnSpc>
              <a:defRPr sz="1100"/>
            </a:pPr>
            <a:r>
              <a:t>Encoded categorical data, by fitting it on the training data and transforming the testing data using OneHotEncoder.</a:t>
            </a:r>
          </a:p>
          <a:p>
            <a:pPr>
              <a:lnSpc>
                <a:spcPct val="110000"/>
              </a:lnSpc>
              <a:defRPr sz="1100"/>
            </a:pPr>
            <a:r>
              <a:t>Merged the encoded and numeric data back together. </a:t>
            </a:r>
          </a:p>
          <a:p>
            <a:pPr>
              <a:lnSpc>
                <a:spcPct val="110000"/>
              </a:lnSpc>
              <a:defRPr sz="1100"/>
            </a:pPr>
            <a:r>
              <a:t>Created a list of regression models to utilise.</a:t>
            </a:r>
          </a:p>
          <a:p>
            <a:pPr lvl="2" marL="548640" indent="-228600">
              <a:lnSpc>
                <a:spcPct val="110000"/>
              </a:lnSpc>
              <a:spcBef>
                <a:spcPts val="500"/>
              </a:spcBef>
              <a:defRPr sz="1100"/>
            </a:pPr>
            <a:r>
              <a:t>Linear Regression</a:t>
            </a:r>
            <a:endParaRPr sz="1400"/>
          </a:p>
          <a:p>
            <a:pPr lvl="2" marL="548640" indent="-228600">
              <a:lnSpc>
                <a:spcPct val="110000"/>
              </a:lnSpc>
              <a:spcBef>
                <a:spcPts val="500"/>
              </a:spcBef>
              <a:defRPr sz="1100"/>
            </a:pPr>
            <a:r>
              <a:t>Logistic Regression</a:t>
            </a:r>
            <a:endParaRPr sz="1400"/>
          </a:p>
          <a:p>
            <a:pPr lvl="2" marL="548640" indent="-228600">
              <a:lnSpc>
                <a:spcPct val="110000"/>
              </a:lnSpc>
              <a:spcBef>
                <a:spcPts val="500"/>
              </a:spcBef>
              <a:defRPr sz="1100"/>
            </a:pPr>
            <a:r>
              <a:t>Decision Tree</a:t>
            </a:r>
            <a:endParaRPr sz="1400"/>
          </a:p>
          <a:p>
            <a:pPr lvl="2" marL="548640" indent="-228600">
              <a:lnSpc>
                <a:spcPct val="110000"/>
              </a:lnSpc>
              <a:spcBef>
                <a:spcPts val="500"/>
              </a:spcBef>
              <a:defRPr sz="1100"/>
            </a:pPr>
            <a:r>
              <a:t>Random Forest</a:t>
            </a:r>
            <a:endParaRPr sz="1400"/>
          </a:p>
          <a:p>
            <a:pPr lvl="2" marL="548640" indent="-228600">
              <a:lnSpc>
                <a:spcPct val="110000"/>
              </a:lnSpc>
              <a:spcBef>
                <a:spcPts val="500"/>
              </a:spcBef>
              <a:defRPr sz="1100"/>
            </a:pPr>
            <a:r>
              <a:t>Gradient Boosting</a:t>
            </a:r>
            <a:endParaRPr sz="1400"/>
          </a:p>
          <a:p>
            <a:pPr lvl="2" marL="548640" indent="-228600">
              <a:lnSpc>
                <a:spcPct val="110000"/>
              </a:lnSpc>
              <a:spcBef>
                <a:spcPts val="500"/>
              </a:spcBef>
              <a:defRPr sz="1100"/>
            </a:pPr>
            <a:r>
              <a:t>Extra Trees</a:t>
            </a:r>
            <a:endParaRPr sz="1400"/>
          </a:p>
          <a:p>
            <a:pPr>
              <a:lnSpc>
                <a:spcPct val="110000"/>
              </a:lnSpc>
              <a:defRPr sz="1100"/>
            </a:pPr>
            <a:r>
              <a:t>Fit each model and scored it using R2, Accuracy Score and MSE.</a:t>
            </a:r>
          </a:p>
        </p:txBody>
      </p:sp>
      <p:pic>
        <p:nvPicPr>
          <p:cNvPr id="141" name="Picture 7" descr="Picture 7"/>
          <p:cNvPicPr>
            <a:picLocks noChangeAspect="1"/>
          </p:cNvPicPr>
          <p:nvPr/>
        </p:nvPicPr>
        <p:blipFill>
          <a:blip r:embed="rId2">
            <a:extLst/>
          </a:blip>
          <a:srcRect l="0" t="1634" r="0" b="0"/>
          <a:stretch>
            <a:fillRect/>
          </a:stretch>
        </p:blipFill>
        <p:spPr>
          <a:xfrm>
            <a:off x="8656250" y="-8"/>
            <a:ext cx="3535609" cy="3443036"/>
          </a:xfrm>
          <a:prstGeom prst="rect">
            <a:avLst/>
          </a:prstGeom>
          <a:ln w="12700">
            <a:miter lim="400000"/>
          </a:ln>
        </p:spPr>
      </p:pic>
      <p:pic>
        <p:nvPicPr>
          <p:cNvPr id="142" name="Picture 17" descr="Picture 17"/>
          <p:cNvPicPr>
            <a:picLocks noChangeAspect="1"/>
          </p:cNvPicPr>
          <p:nvPr/>
        </p:nvPicPr>
        <p:blipFill>
          <a:blip r:embed="rId3">
            <a:extLst/>
          </a:blip>
          <a:srcRect l="30989" t="0" r="0" b="0"/>
          <a:stretch>
            <a:fillRect/>
          </a:stretch>
        </p:blipFill>
        <p:spPr>
          <a:xfrm>
            <a:off x="8656250" y="3438144"/>
            <a:ext cx="3535545" cy="3419720"/>
          </a:xfrm>
          <a:prstGeom prst="rect">
            <a:avLst/>
          </a:prstGeom>
          <a:ln w="12700">
            <a:miter lim="400000"/>
          </a:ln>
        </p:spPr>
      </p:pic>
      <p:sp>
        <p:nvSpPr>
          <p:cNvPr id="143" name="Freeform: Shape 32"/>
          <p:cNvSpPr/>
          <p:nvPr/>
        </p:nvSpPr>
        <p:spPr>
          <a:xfrm rot="5400000">
            <a:off x="8676753" y="3460724"/>
            <a:ext cx="3388209" cy="34063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9" y="0"/>
                </a:moveTo>
                <a:lnTo>
                  <a:pt x="21600" y="0"/>
                </a:lnTo>
                <a:lnTo>
                  <a:pt x="21600" y="21600"/>
                </a:lnTo>
                <a:lnTo>
                  <a:pt x="0" y="21600"/>
                </a:lnTo>
                <a:lnTo>
                  <a:pt x="504" y="21588"/>
                </a:lnTo>
                <a:cubicBezTo>
                  <a:pt x="11888" y="21026"/>
                  <a:pt x="21014" y="12130"/>
                  <a:pt x="21573" y="1042"/>
                </a:cubicBezTo>
                <a:close/>
              </a:path>
            </a:pathLst>
          </a:custGeom>
          <a:solidFill>
            <a:srgbClr val="413424"/>
          </a:solidFill>
          <a:ln w="12700">
            <a:miter lim="400000"/>
          </a:ln>
        </p:spPr>
        <p:txBody>
          <a:bodyPr lIns="45719" rIns="45719" anchor="ctr"/>
          <a:lstStyle/>
          <a:p>
            <a:pPr algn="ctr">
              <a:defRPr>
                <a:solidFill>
                  <a:srgbClr val="FFFFFF"/>
                </a:solidFill>
              </a:defRPr>
            </a:pP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Rectangle 18"/>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46" name="Title 1"/>
          <p:cNvSpPr txBox="1"/>
          <p:nvPr>
            <p:ph type="title"/>
          </p:nvPr>
        </p:nvSpPr>
        <p:spPr>
          <a:xfrm>
            <a:off x="1077361" y="720434"/>
            <a:ext cx="3421970" cy="1507377"/>
          </a:xfrm>
          <a:prstGeom prst="rect">
            <a:avLst/>
          </a:prstGeom>
        </p:spPr>
        <p:txBody>
          <a:bodyPr/>
          <a:lstStyle/>
          <a:p>
            <a:pPr/>
            <a:r>
              <a:t>Wait, What?!</a:t>
            </a:r>
          </a:p>
        </p:txBody>
      </p:sp>
      <p:sp>
        <p:nvSpPr>
          <p:cNvPr id="147" name="Content Placeholder 2"/>
          <p:cNvSpPr txBox="1"/>
          <p:nvPr>
            <p:ph type="body" sz="quarter" idx="1"/>
          </p:nvPr>
        </p:nvSpPr>
        <p:spPr>
          <a:xfrm>
            <a:off x="1077361" y="2427315"/>
            <a:ext cx="3421970" cy="3513515"/>
          </a:xfrm>
          <a:prstGeom prst="rect">
            <a:avLst/>
          </a:prstGeom>
        </p:spPr>
        <p:txBody>
          <a:bodyPr/>
          <a:lstStyle/>
          <a:p>
            <a:pPr>
              <a:lnSpc>
                <a:spcPct val="99000"/>
              </a:lnSpc>
              <a:defRPr sz="1400"/>
            </a:pPr>
            <a:r>
              <a:t>Initial scores were...not good. </a:t>
            </a:r>
          </a:p>
          <a:p>
            <a:pPr>
              <a:lnSpc>
                <a:spcPct val="99000"/>
              </a:lnSpc>
              <a:defRPr sz="1400"/>
            </a:pPr>
            <a:r>
              <a:t>It was at this point that we realized two things: </a:t>
            </a:r>
          </a:p>
          <a:p>
            <a:pPr lvl="2" marL="548640" indent="-228600">
              <a:lnSpc>
                <a:spcPct val="99000"/>
              </a:lnSpc>
              <a:spcBef>
                <a:spcPts val="500"/>
              </a:spcBef>
              <a:defRPr sz="1400"/>
            </a:pPr>
            <a:r>
              <a:t>Our data needed to be re-scaled</a:t>
            </a:r>
          </a:p>
          <a:p>
            <a:pPr lvl="2" marL="548640" indent="-228600">
              <a:lnSpc>
                <a:spcPct val="99000"/>
              </a:lnSpc>
              <a:spcBef>
                <a:spcPts val="500"/>
              </a:spcBef>
              <a:defRPr sz="1400"/>
            </a:pPr>
            <a:r>
              <a:t>Our outliers were skewing the results. Prices ranged between 1 and 6 million dollars.</a:t>
            </a:r>
          </a:p>
          <a:p>
            <a:pPr>
              <a:lnSpc>
                <a:spcPct val="99000"/>
              </a:lnSpc>
              <a:defRPr sz="1400"/>
            </a:pPr>
            <a:r>
              <a:t>We rescaled the data using StandardScaler</a:t>
            </a:r>
          </a:p>
          <a:p>
            <a:pPr>
              <a:lnSpc>
                <a:spcPct val="99000"/>
              </a:lnSpc>
              <a:defRPr sz="1400"/>
            </a:pPr>
            <a:r>
              <a:t>We limited our results to just vehicles between $1000, and $100,000</a:t>
            </a:r>
          </a:p>
          <a:p>
            <a:pPr>
              <a:lnSpc>
                <a:spcPct val="99000"/>
              </a:lnSpc>
              <a:defRPr sz="1400"/>
            </a:pPr>
            <a:r>
              <a:t>This still left us with 16,000 rows of data remaining. </a:t>
            </a:r>
          </a:p>
        </p:txBody>
      </p:sp>
      <p:sp>
        <p:nvSpPr>
          <p:cNvPr id="148" name="Rectangle 20"/>
          <p:cNvSpPr/>
          <p:nvPr/>
        </p:nvSpPr>
        <p:spPr>
          <a:xfrm>
            <a:off x="5225965" y="-1"/>
            <a:ext cx="3484820" cy="3451875"/>
          </a:xfrm>
          <a:prstGeom prst="rect">
            <a:avLst/>
          </a:prstGeom>
          <a:solidFill>
            <a:srgbClr val="E3C097"/>
          </a:solidFill>
          <a:ln w="12700">
            <a:miter lim="400000"/>
          </a:ln>
        </p:spPr>
        <p:txBody>
          <a:bodyPr lIns="45719" rIns="45719" anchor="ctr"/>
          <a:lstStyle/>
          <a:p>
            <a:pPr algn="ctr">
              <a:defRPr>
                <a:solidFill>
                  <a:srgbClr val="FFFFFF"/>
                </a:solidFill>
              </a:defRPr>
            </a:pPr>
          </a:p>
        </p:txBody>
      </p:sp>
      <p:sp>
        <p:nvSpPr>
          <p:cNvPr id="149" name="Rectangle 22"/>
          <p:cNvSpPr/>
          <p:nvPr/>
        </p:nvSpPr>
        <p:spPr>
          <a:xfrm>
            <a:off x="8708127" y="-5423"/>
            <a:ext cx="3484820" cy="3457297"/>
          </a:xfrm>
          <a:prstGeom prst="rect">
            <a:avLst/>
          </a:prstGeom>
          <a:solidFill>
            <a:schemeClr val="accent2"/>
          </a:solidFill>
          <a:ln w="12700">
            <a:miter lim="400000"/>
          </a:ln>
        </p:spPr>
        <p:txBody>
          <a:bodyPr lIns="45719" rIns="45719" anchor="ctr"/>
          <a:lstStyle/>
          <a:p>
            <a:pPr algn="ctr">
              <a:defRPr>
                <a:solidFill>
                  <a:srgbClr val="FFFFFF"/>
                </a:solidFill>
              </a:defRPr>
            </a:pPr>
          </a:p>
        </p:txBody>
      </p:sp>
      <p:pic>
        <p:nvPicPr>
          <p:cNvPr id="150" name="Picture 6" descr="Picture 6"/>
          <p:cNvPicPr>
            <a:picLocks noChangeAspect="1"/>
          </p:cNvPicPr>
          <p:nvPr/>
        </p:nvPicPr>
        <p:blipFill>
          <a:blip r:embed="rId2">
            <a:extLst/>
          </a:blip>
          <a:srcRect l="500" t="0" r="0" b="0"/>
          <a:stretch>
            <a:fillRect/>
          </a:stretch>
        </p:blipFill>
        <p:spPr>
          <a:xfrm>
            <a:off x="8914500" y="178409"/>
            <a:ext cx="3070580" cy="30705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9" y="0"/>
                </a:moveTo>
                <a:cubicBezTo>
                  <a:pt x="4834" y="0"/>
                  <a:pt x="0" y="4834"/>
                  <a:pt x="0" y="10799"/>
                </a:cubicBezTo>
                <a:cubicBezTo>
                  <a:pt x="0" y="16763"/>
                  <a:pt x="4834" y="21600"/>
                  <a:pt x="10799" y="21600"/>
                </a:cubicBezTo>
                <a:cubicBezTo>
                  <a:pt x="16763" y="21600"/>
                  <a:pt x="21600" y="16763"/>
                  <a:pt x="21600" y="10799"/>
                </a:cubicBezTo>
                <a:cubicBezTo>
                  <a:pt x="21600" y="4834"/>
                  <a:pt x="16763" y="0"/>
                  <a:pt x="10799" y="0"/>
                </a:cubicBezTo>
                <a:close/>
              </a:path>
            </a:pathLst>
          </a:custGeom>
          <a:ln w="12700">
            <a:miter lim="400000"/>
          </a:ln>
        </p:spPr>
      </p:pic>
      <p:pic>
        <p:nvPicPr>
          <p:cNvPr id="151" name="Picture 4" descr="Picture 4"/>
          <p:cNvPicPr>
            <a:picLocks noChangeAspect="1"/>
          </p:cNvPicPr>
          <p:nvPr/>
        </p:nvPicPr>
        <p:blipFill>
          <a:blip r:embed="rId3">
            <a:extLst/>
          </a:blip>
          <a:srcRect l="0" t="0" r="1778" b="0"/>
          <a:stretch>
            <a:fillRect/>
          </a:stretch>
        </p:blipFill>
        <p:spPr>
          <a:xfrm>
            <a:off x="5223308" y="3451873"/>
            <a:ext cx="6968693" cy="3406059"/>
          </a:xfrm>
          <a:prstGeom prst="rect">
            <a:avLst/>
          </a:prstGeom>
          <a:ln w="12700">
            <a:miter lim="400000"/>
          </a:ln>
        </p:spPr>
      </p:pic>
      <p:sp>
        <p:nvSpPr>
          <p:cNvPr id="152" name="Rectangle 34"/>
          <p:cNvSpPr/>
          <p:nvPr/>
        </p:nvSpPr>
        <p:spPr>
          <a:xfrm>
            <a:off x="5219213" y="-5422"/>
            <a:ext cx="3502165" cy="34627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0" y="21600"/>
                </a:lnTo>
                <a:lnTo>
                  <a:pt x="0" y="0"/>
                </a:lnTo>
                <a:close/>
              </a:path>
            </a:pathLst>
          </a:custGeom>
          <a:solidFill>
            <a:srgbClr val="C2E0BA"/>
          </a:solidFill>
          <a:ln w="12700">
            <a:miter lim="400000"/>
          </a:ln>
        </p:spPr>
        <p:txBody>
          <a:bodyPr lIns="45719" rIns="45719" anchor="ctr"/>
          <a:lstStyle/>
          <a:p>
            <a:pPr algn="ctr">
              <a:defRPr>
                <a:solidFill>
                  <a:srgbClr val="FFFFFF"/>
                </a:solidFill>
              </a:defRPr>
            </a:pP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Rectangle 9"/>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55" name="Title 1"/>
          <p:cNvSpPr txBox="1"/>
          <p:nvPr>
            <p:ph type="title"/>
          </p:nvPr>
        </p:nvSpPr>
        <p:spPr>
          <a:xfrm>
            <a:off x="1077363" y="720434"/>
            <a:ext cx="4140098" cy="1507377"/>
          </a:xfrm>
          <a:prstGeom prst="rect">
            <a:avLst/>
          </a:prstGeom>
        </p:spPr>
        <p:txBody>
          <a:bodyPr/>
          <a:lstStyle>
            <a:lvl1pPr>
              <a:lnSpc>
                <a:spcPct val="100000"/>
              </a:lnSpc>
              <a:defRPr sz="3000"/>
            </a:lvl1pPr>
          </a:lstStyle>
          <a:p>
            <a:pPr/>
            <a:r>
              <a:t>Model Evaluation: Part Deux – The Second One</a:t>
            </a:r>
          </a:p>
        </p:txBody>
      </p:sp>
      <p:sp>
        <p:nvSpPr>
          <p:cNvPr id="156" name="Content Placeholder 2"/>
          <p:cNvSpPr txBox="1"/>
          <p:nvPr>
            <p:ph type="body" sz="quarter" idx="1"/>
          </p:nvPr>
        </p:nvSpPr>
        <p:spPr>
          <a:xfrm>
            <a:off x="1077363" y="2427315"/>
            <a:ext cx="4140098" cy="3513515"/>
          </a:xfrm>
          <a:prstGeom prst="rect">
            <a:avLst/>
          </a:prstGeom>
        </p:spPr>
        <p:txBody>
          <a:bodyPr/>
          <a:lstStyle/>
          <a:p>
            <a:pPr/>
            <a:r>
              <a:t>We re-ran our models after making corrections to our data and came up with much better results. </a:t>
            </a:r>
          </a:p>
          <a:p>
            <a:pPr/>
            <a:r>
              <a:t>Of all the models we ran, RandomForestRegressor looked the most promising. </a:t>
            </a:r>
          </a:p>
          <a:p>
            <a:pPr/>
            <a:r>
              <a:t>Scores were still fairly low. </a:t>
            </a:r>
          </a:p>
        </p:txBody>
      </p:sp>
      <p:sp>
        <p:nvSpPr>
          <p:cNvPr id="157" name="Freeform: Shape 11"/>
          <p:cNvSpPr/>
          <p:nvPr/>
        </p:nvSpPr>
        <p:spPr>
          <a:xfrm rot="16200000">
            <a:off x="8794726" y="-9067"/>
            <a:ext cx="3388209" cy="34063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9" y="0"/>
                </a:moveTo>
                <a:lnTo>
                  <a:pt x="21600" y="0"/>
                </a:lnTo>
                <a:lnTo>
                  <a:pt x="21600" y="21600"/>
                </a:lnTo>
                <a:lnTo>
                  <a:pt x="0" y="21600"/>
                </a:lnTo>
                <a:lnTo>
                  <a:pt x="504" y="21588"/>
                </a:lnTo>
                <a:cubicBezTo>
                  <a:pt x="11888" y="21026"/>
                  <a:pt x="21014" y="12130"/>
                  <a:pt x="21573" y="1042"/>
                </a:cubicBezTo>
                <a:close/>
              </a:path>
            </a:pathLst>
          </a:custGeom>
          <a:solidFill>
            <a:schemeClr val="accent5"/>
          </a:solidFill>
          <a:ln w="12700">
            <a:miter lim="400000"/>
          </a:ln>
        </p:spPr>
        <p:txBody>
          <a:bodyPr lIns="45719" rIns="45719" anchor="ctr"/>
          <a:lstStyle/>
          <a:p>
            <a:pPr algn="ctr">
              <a:defRPr>
                <a:solidFill>
                  <a:srgbClr val="FFFFFF"/>
                </a:solidFill>
              </a:defRPr>
            </a:pPr>
          </a:p>
        </p:txBody>
      </p:sp>
      <p:sp>
        <p:nvSpPr>
          <p:cNvPr id="158" name="Freeform: Shape 13"/>
          <p:cNvSpPr/>
          <p:nvPr/>
        </p:nvSpPr>
        <p:spPr>
          <a:xfrm>
            <a:off x="8803792" y="3470885"/>
            <a:ext cx="3388209" cy="34063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9" y="0"/>
                </a:moveTo>
                <a:lnTo>
                  <a:pt x="21600" y="0"/>
                </a:lnTo>
                <a:lnTo>
                  <a:pt x="21600" y="21600"/>
                </a:lnTo>
                <a:lnTo>
                  <a:pt x="0" y="21600"/>
                </a:lnTo>
                <a:lnTo>
                  <a:pt x="504" y="21588"/>
                </a:lnTo>
                <a:cubicBezTo>
                  <a:pt x="11888" y="21026"/>
                  <a:pt x="21014" y="12130"/>
                  <a:pt x="21573" y="1042"/>
                </a:cubicBezTo>
                <a:close/>
              </a:path>
            </a:pathLst>
          </a:custGeom>
          <a:solidFill>
            <a:srgbClr val="413424"/>
          </a:solidFill>
          <a:ln w="12700">
            <a:miter lim="400000"/>
          </a:ln>
        </p:spPr>
        <p:txBody>
          <a:bodyPr lIns="45719" rIns="45719" anchor="ctr"/>
          <a:lstStyle/>
          <a:p>
            <a:pPr algn="ctr">
              <a:defRPr>
                <a:solidFill>
                  <a:srgbClr val="FFFFFF"/>
                </a:solidFill>
              </a:defRPr>
            </a:pPr>
          </a:p>
        </p:txBody>
      </p:sp>
      <p:pic>
        <p:nvPicPr>
          <p:cNvPr id="159" name="Graphic 6" descr="Graphic 6"/>
          <p:cNvPicPr>
            <a:picLocks noChangeAspect="1"/>
          </p:cNvPicPr>
          <p:nvPr/>
        </p:nvPicPr>
        <p:blipFill>
          <a:blip r:embed="rId2">
            <a:extLst/>
          </a:blip>
          <a:stretch>
            <a:fillRect/>
          </a:stretch>
        </p:blipFill>
        <p:spPr>
          <a:xfrm>
            <a:off x="6146463" y="1034569"/>
            <a:ext cx="4788863" cy="4788862"/>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BlocksVTI">
  <a:themeElements>
    <a:clrScheme name="BlocksVTI">
      <a:dk1>
        <a:srgbClr val="000000"/>
      </a:dk1>
      <a:lt1>
        <a:srgbClr val="FFFFFF"/>
      </a:lt1>
      <a:dk2>
        <a:srgbClr val="A7A7A7"/>
      </a:dk2>
      <a:lt2>
        <a:srgbClr val="535353"/>
      </a:lt2>
      <a:accent1>
        <a:srgbClr val="D19651"/>
      </a:accent1>
      <a:accent2>
        <a:srgbClr val="A9A64F"/>
      </a:accent2>
      <a:accent3>
        <a:srgbClr val="90AB63"/>
      </a:accent3>
      <a:accent4>
        <a:srgbClr val="66B253"/>
      </a:accent4>
      <a:accent5>
        <a:srgbClr val="58B46B"/>
      </a:accent5>
      <a:accent6>
        <a:srgbClr val="53B28E"/>
      </a:accent6>
      <a:hlink>
        <a:srgbClr val="0000FF"/>
      </a:hlink>
      <a:folHlink>
        <a:srgbClr val="FF00FF"/>
      </a:folHlink>
    </a:clrScheme>
    <a:fontScheme name="BlocksVTI">
      <a:majorFont>
        <a:latin typeface="Avenir Next LT Pro Light"/>
        <a:ea typeface="Avenir Next LT Pro Light"/>
        <a:cs typeface="Avenir Next LT Pro Light"/>
      </a:majorFont>
      <a:minorFont>
        <a:latin typeface="Helvetica"/>
        <a:ea typeface="Helvetica"/>
        <a:cs typeface="Helvetica"/>
      </a:minorFont>
    </a:fontScheme>
    <a:fmtScheme name="BlocksVTI">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Avenir Next LT Pro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Avenir Next LT Pro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locksVTI">
  <a:themeElements>
    <a:clrScheme name="BlocksVTI">
      <a:dk1>
        <a:srgbClr val="000000"/>
      </a:dk1>
      <a:lt1>
        <a:srgbClr val="FFFFFF"/>
      </a:lt1>
      <a:dk2>
        <a:srgbClr val="A7A7A7"/>
      </a:dk2>
      <a:lt2>
        <a:srgbClr val="535353"/>
      </a:lt2>
      <a:accent1>
        <a:srgbClr val="D19651"/>
      </a:accent1>
      <a:accent2>
        <a:srgbClr val="A9A64F"/>
      </a:accent2>
      <a:accent3>
        <a:srgbClr val="90AB63"/>
      </a:accent3>
      <a:accent4>
        <a:srgbClr val="66B253"/>
      </a:accent4>
      <a:accent5>
        <a:srgbClr val="58B46B"/>
      </a:accent5>
      <a:accent6>
        <a:srgbClr val="53B28E"/>
      </a:accent6>
      <a:hlink>
        <a:srgbClr val="0000FF"/>
      </a:hlink>
      <a:folHlink>
        <a:srgbClr val="FF00FF"/>
      </a:folHlink>
    </a:clrScheme>
    <a:fontScheme name="BlocksVTI">
      <a:majorFont>
        <a:latin typeface="Avenir Next LT Pro Light"/>
        <a:ea typeface="Avenir Next LT Pro Light"/>
        <a:cs typeface="Avenir Next LT Pro Light"/>
      </a:majorFont>
      <a:minorFont>
        <a:latin typeface="Helvetica"/>
        <a:ea typeface="Helvetica"/>
        <a:cs typeface="Helvetica"/>
      </a:minorFont>
    </a:fontScheme>
    <a:fmtScheme name="BlocksVTI">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Avenir Next LT Pro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Avenir Next LT Pro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